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9" r:id="rId2"/>
    <p:sldId id="498" r:id="rId3"/>
    <p:sldId id="310" r:id="rId4"/>
    <p:sldId id="274" r:id="rId5"/>
    <p:sldId id="271" r:id="rId6"/>
    <p:sldId id="258" r:id="rId7"/>
    <p:sldId id="259" r:id="rId8"/>
    <p:sldId id="260" r:id="rId9"/>
    <p:sldId id="474" r:id="rId10"/>
    <p:sldId id="475" r:id="rId11"/>
    <p:sldId id="476" r:id="rId12"/>
    <p:sldId id="499" r:id="rId13"/>
    <p:sldId id="477" r:id="rId14"/>
    <p:sldId id="301" r:id="rId15"/>
    <p:sldId id="277" r:id="rId16"/>
    <p:sldId id="278" r:id="rId17"/>
    <p:sldId id="300" r:id="rId18"/>
    <p:sldId id="283" r:id="rId19"/>
    <p:sldId id="288" r:id="rId20"/>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E3171D-E1DC-4372-BA6B-A775E181D4F4}" styleName="Tabelstijl blauw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B7E2FA"/>
          </a:solidFill>
        </a:fill>
      </a:tcStyle>
    </a:band2H>
    <a:firstRow>
      <a:tcTxStyle b="on" i="off">
        <a:font>
          <a:latin typeface="Arial"/>
          <a:ea typeface="Arial"/>
          <a:cs typeface="Arial"/>
        </a:font>
        <a:srgbClr val="FFFFFF"/>
      </a:tcTxStyle>
      <a:tcStyle>
        <a:tcBdr/>
        <a:fill>
          <a:solidFill>
            <a:srgbClr val="003F5F"/>
          </a:solidFill>
        </a:fill>
      </a:tcStyle>
    </a:firstRow>
    <a:extLst>
      <a:ext uri="http://www.joulesunlimited.com/pptTableStyle"/>
    </a:extLst>
  </a:tblStyle>
  <a:tblStyle styleId="{7166197C-B460-4249-82F9-6F0109B95149}" styleName="Tabelstijl groen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CEE7DC"/>
          </a:solidFill>
        </a:fill>
      </a:tcStyle>
    </a:band2H>
    <a:firstRow>
      <a:tcTxStyle b="on" i="off">
        <a:font>
          <a:latin typeface="Arial"/>
          <a:ea typeface="Arial"/>
          <a:cs typeface="Arial"/>
        </a:font>
        <a:srgbClr val="FFFFFF"/>
      </a:tcTxStyle>
      <a:tcStyle>
        <a:tcBdr/>
        <a:fill>
          <a:solidFill>
            <a:srgbClr val="004A26"/>
          </a:solidFill>
        </a:fill>
      </a:tcStyle>
    </a:firstRow>
    <a:extLst>
      <a:ext uri="http://www.joulesunlimited.com/pptTableStyle"/>
    </a:extLst>
  </a:tblStyle>
  <a:tblStyle styleId="{7D2F2B10-13FA-4FAD-8865-1588ACDB4E04}" styleName="Tabelstijl paars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EBD6EA"/>
          </a:solidFill>
        </a:fill>
      </a:tcStyle>
    </a:band2H>
    <a:firstRow>
      <a:tcTxStyle b="on" i="off">
        <a:font>
          <a:latin typeface="Arial"/>
          <a:ea typeface="Arial"/>
          <a:cs typeface="Arial"/>
        </a:font>
        <a:srgbClr val="FFFFFF"/>
      </a:tcTxStyle>
      <a:tcStyle>
        <a:tcBdr/>
        <a:fill>
          <a:solidFill>
            <a:srgbClr val="591F58"/>
          </a:solidFill>
        </a:fill>
      </a:tcStyle>
    </a:firstRow>
    <a:extLst>
      <a:ext uri="http://www.joulesunlimited.com/pptTableStyle"/>
    </a:extLst>
  </a:tblStyle>
  <a:tblStyle styleId="{9937C07D-0579-4086-8529-3684D6DE003F}" styleName="Tabelstijl roze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FAE3EF"/>
          </a:solidFill>
        </a:fill>
      </a:tcStyle>
    </a:band2H>
    <a:firstRow>
      <a:tcTxStyle b="on" i="off">
        <a:font>
          <a:latin typeface="Arial"/>
          <a:ea typeface="Arial"/>
          <a:cs typeface="Arial"/>
        </a:font>
        <a:srgbClr val="FFFFFF"/>
      </a:tcTxStyle>
      <a:tcStyle>
        <a:tcBdr/>
        <a:fill>
          <a:solidFill>
            <a:srgbClr val="9E145C"/>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651" autoAdjust="0"/>
  </p:normalViewPr>
  <p:slideViewPr>
    <p:cSldViewPr snapToGrid="0">
      <p:cViewPr varScale="1">
        <p:scale>
          <a:sx n="70" d="100"/>
          <a:sy n="70" d="100"/>
        </p:scale>
        <p:origin x="1123" y="43"/>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Straks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6AE-44C5-925E-8FE9182607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6AE-44C5-925E-8FE9182607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6AE-44C5-925E-8FE9182607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6AE-44C5-925E-8FE918260777}"/>
              </c:ext>
            </c:extLst>
          </c:dPt>
          <c:cat>
            <c:strRef>
              <c:f>[grafiek.xlsx]Blad1!$C$7:$C$10</c:f>
              <c:strCache>
                <c:ptCount val="4"/>
                <c:pt idx="0">
                  <c:v>A</c:v>
                </c:pt>
                <c:pt idx="1">
                  <c:v>B</c:v>
                </c:pt>
                <c:pt idx="2">
                  <c:v>C</c:v>
                </c:pt>
                <c:pt idx="3">
                  <c:v>D</c:v>
                </c:pt>
              </c:strCache>
            </c:strRef>
          </c:cat>
          <c:val>
            <c:numRef>
              <c:f>[grafiek.xlsx]Blad1!$D$7:$D$10</c:f>
              <c:numCache>
                <c:formatCode>General</c:formatCode>
                <c:ptCount val="4"/>
                <c:pt idx="0">
                  <c:v>30</c:v>
                </c:pt>
                <c:pt idx="1">
                  <c:v>40</c:v>
                </c:pt>
                <c:pt idx="2">
                  <c:v>25</c:v>
                </c:pt>
                <c:pt idx="3">
                  <c:v>5</c:v>
                </c:pt>
              </c:numCache>
            </c:numRef>
          </c:val>
          <c:extLst>
            <c:ext xmlns:c16="http://schemas.microsoft.com/office/drawing/2014/chart" uri="{C3380CC4-5D6E-409C-BE32-E72D297353CC}">
              <c16:uniqueId val="{00000000-0AC8-7F43-B0B1-354BA29E0AF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Nu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49B-494A-8504-4BB35D9E4B7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49B-494A-8504-4BB35D9E4B7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49B-494A-8504-4BB35D9E4B7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49B-494A-8504-4BB35D9E4B74}"/>
              </c:ext>
            </c:extLst>
          </c:dPt>
          <c:cat>
            <c:strRef>
              <c:f>[grafiek.xlsx]Blad1!$L$7:$L$10</c:f>
              <c:strCache>
                <c:ptCount val="4"/>
                <c:pt idx="0">
                  <c:v>A</c:v>
                </c:pt>
                <c:pt idx="1">
                  <c:v>B</c:v>
                </c:pt>
                <c:pt idx="2">
                  <c:v>C</c:v>
                </c:pt>
                <c:pt idx="3">
                  <c:v>D</c:v>
                </c:pt>
              </c:strCache>
            </c:strRef>
          </c:cat>
          <c:val>
            <c:numRef>
              <c:f>[grafiek.xlsx]Blad1!$M$7:$M$10</c:f>
              <c:numCache>
                <c:formatCode>General</c:formatCode>
                <c:ptCount val="4"/>
                <c:pt idx="0">
                  <c:v>15</c:v>
                </c:pt>
                <c:pt idx="1">
                  <c:v>25</c:v>
                </c:pt>
                <c:pt idx="2">
                  <c:v>50</c:v>
                </c:pt>
                <c:pt idx="3">
                  <c:v>10</c:v>
                </c:pt>
              </c:numCache>
            </c:numRef>
          </c:val>
          <c:extLst>
            <c:ext xmlns:c16="http://schemas.microsoft.com/office/drawing/2014/chart" uri="{C3380CC4-5D6E-409C-BE32-E72D297353CC}">
              <c16:uniqueId val="{00000000-2D0C-2047-A78B-9E3E02ED1DB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10-2-2026</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5T12:05:29.096"/>
    </inkml:context>
    <inkml:brush xml:id="br0">
      <inkml:brushProperty name="width" value="0.08571" units="cm"/>
      <inkml:brushProperty name="height" value="0.08571" units="cm"/>
      <inkml:brushProperty name="color" value="#E71224"/>
    </inkml:brush>
  </inkml:definitions>
  <inkml:trace contextRef="#ctx0" brushRef="#br0">7173 280 7991,'0'15'230,"0"-7"1,-1-2-115,-4-6 138,-3-6 0,-7 3-30,0-7 1,6 7-353,-1-2 1,5 3 87,-5 2-24,0-6 0,-4 4 135,-1-3 0,0 3 50,0 2 1,1 0-29,-1 0 1,0 0 170,1 0 0,-6 0-188,0 0 1,-1 2 47,2 3 1,-4-2-159,-7 7 0,1 0 36,0 4 0,-1 0-70,1-5 0,-1 4 118,1-3 0,0-2-40,-1 2 1,1-2 76,-1 2 1,6-3 13,-1-7 1,1 5 1,-6-1 0,8 1-37,2-5 1,2 0-12,-2 0 0,4 0-10,-3 0 0,2 0-8,2 0 1,-1 0-3,-3 0 0,2 0-17,-2 0 0,1 0 22,-2 0 1,4 0-19,-4 0 1,-1 0-2,1 0 1,-4 2 13,4 3 0,-6-3 7,2 2 1,-3-2-15,3-2 0,-4 5-2,4 0 1,1 0-85,-2-5 1,1 0-37,-6 0 0,3 0 73,2 0 0,-1 0 45,6 0 0,-6 0 13,2 0 0,1 0-15,-2 0 0,6 0 43,-6 0 1,2 0-38,-1 0 1,-4 0 4,4 0 1,1 0 3,-2 0 1,6 0 2,-6 0 1,7 0-76,-1 0 1,-3 0 63,3 0 1,-6 0-136,6 0 0,-1 0 73,5 0 0,-1 0-87,-3 0 0,2-2 68,-2-3 0,1 4 37,-2-4 0,2 1 18,-6 0 1,1 2 6,-2-3 0,-1-2 94,6 3 0,-6-3-68,2 2 0,1 3 55,-2-2 0,3-3-61,-3 2 1,-3-1-43,4 1 1,1 3-17,-2-3 0,6-1-15,-6 1 1,1-5 18,-6 5 0,6-5-17,-1 5 0,1-4-45,-5 4 0,-1-7 35,1 2 0,-1 2-43,1-2 1,0 6 46,-1-6 1,-1 2 18,-3-2 0,3-2 13,-3 7 0,3-4 3,1 4 1,1-5 10,-1 5 1,1-1 7,0 1 0,-1 3-10,1-3 0,-2-1-11,-4 1 1,9-5 44,-3 5 1,3-5-38,-4 5 1,1-5 10,0 6 1,-1-3-22,1 2 1,1 4-38,3-4 0,-6-2 3,7 2 1,-7 0-7,6 5 0,-2-5 29,-3 0 0,1 1 0,-1 4 0,1-2 26,0-3 0,1 3-34,3-2 1,-6 2 92,7 2 1,-7-2-23,6-3 1,2 4 12,-1-4 1,-1 3-34,-4 2 1,0-5 7,-1 0 0,1 0-28,-1 5 1,1 0 15,0 0 1,-1 0-41,1 0 1,-5 0-10,-1 0 1,-4 0-11,5 0 0,-5 0-13,4 0 1,-4 0-14,5 0 1,-5 0 35,4 0 1,-1 0-8,2 0 1,1 0 47,-6 0 0,5 0-38,-5 0 1,6 0 39,-1 0 1,3 0-36,1 0 0,-4 0 80,0 0 0,-1 0-51,6 0 0,0 0 4,-1 0 0,1 0-33,-1 0 0,1 0-5,0 0 0,1 0-14,3 0 0,-2 0 30,2 0 0,-3 0 10,-1 0 1,4 0-18,1 0 0,-1 0 26,-4 0 0,5 0 11,-1 0 1,5-1 8,-4-4 1,1 3-2,-1-3 1,-3 4 1,8 1 1,-7 0-15,1 0 1,2 0-2,-1 0 0,4 0-21,-4 0 0,4 0 18,-4 0 0,1 0-64,-2 0 1,-2 0 28,2 0 0,-3 1-7,-1 4 1,4-3 17,1 3 1,1 1-2,-1-1 1,-4 5 21,3-5 0,-1 0-22,2-5 1,-2 5 51,6 0 0,-6 1-44,1-1 0,2-3 43,-1 3 1,4 1-26,-4-1 0,4 5 1,-4-5 0,1 1-4,-2-1 0,-1-2 1,7 7 0,-3-6 4,3 0 0,2 3-5,-2-2 0,3 0 15,1-5 0,0 5-14,0 0 0,1-1-8,-1-4 5,0 7 1,1-4-2,-1 7 1,2-5-1,3 5 1,-1-5 2,6 4 0,-7-4-7,3 5 1,0-2 4,0 2-5,-1 3 12,-5-5-1,0 7 0,6-2-2,-1-3 1,7-2-1,-2-3 1,1-3-5,-1 3 0,4-2 0,-4 2 1,3-2-2,2 7 1,-1-7 4,-4 2-202,3 3 189,-4 0 1,4 5-69,-3-3 68,3 3 6,-4-5 0,1 2 6,0 0 1,0-5 2,5 5 1,0-5 18,0 4 1,-1-5-27,-4 1 105,3 3 0,-5-5-89,7 7 1,-4-5 40,-1 4 1,0-4-52,5 5 0,-5-5 3,0 5-35,0-7 0,3 9-37,-2-8-57,2 8 118,-5-4 1,7 2-12,0 0 0,-1-5-22,-4 4 69,3-5 4,-4 9 1,6-10 57,0 7-57,0-7 21,0 10-62,0-5 38,0 7 4,0 0-25,0-1 1,-2-1 63,-3-3-2,4 3 4,-6-5-60,7 7 1,-2-2 31,-3-3-76,4 3 1,-6-10 47,7 7 0,0-5-43,0 5 1,0-5 30,0 5 1,0-6-21,0 6 1,0-5-5,0 5 0,0-5 4,0 5 0,0-5 4,0 4 1,0-4-1,0 5 1,0-5 3,0 5 0,0-5 0,0 4 1,0-4-3,0 5 1,0-5 1,0 5 0,0-5 0,0 5 0,5-6-2,0 6 0,2-5 0,-2 5 0,-4-5 1,4 5 1,2-5-1,-3 4 110,8-5 1,-9 7-102,7-6 1,-5 5 38,5-5 1,-7 1-7,2-1-69,3-3 41,0 11 0,5-10 7,-3 7 1,3-7 0,-5 4-9,7-7 0,-2 1-12,-3 4 0,3-3 13,-3 3-11,3-4 0,1-1 9,1 0 1,0 0-2,0 0 1,4-1-12,1-4 1,-1 3-3,-4-3 0,0 2 10,-1-2 0,6 3-3,0-2 1,-1 0-7,-4-1 0,5 4 5,-1-4 1,1 2 47,-6-2 0,1 3-49,0-3 1,1 4 3,4 1 0,-4 0-27,4 0 1,1-2-2,-1-3 0,4 3 20,-4-3 1,6 2-7,-2-2 0,-1 4-46,2-4 0,-3-2 36,3 2 0,6-1 19,-6 1 1,6 3-18,-7-3 1,4 4 31,1 1 1,-1-5-40,-4 0 1,3 0 3,-8 5 0,7 0-34,-1 0 0,1 0-7,-2 0 0,3 0 18,-8 0 0,6 0 12,-6 0 0,7 0 20,-1 0 1,-4 0-26,-1 0 0,1 0 70,-1 0 1,4 0-30,-4 0 1,-1 0 9,-4 0 1,1 0-11,4 0 0,-4 0 6,4 0 0,-4 0-60,-1 0 0,1 0 44,4 0 0,-4 0-7,4 0 0,-6 2 0,-4 3 1,3-4 14,-3 4 1,3-3 49,2-2-24,0 0 1,-1 1-10,1 4 0,0-3 9,-1 3 0,-4-4-24,0-1 1,0 0 7,4 0 0,1 5-2,0 0 0,-5 0 4,-1-5 0,1 0-45,5 0 25,0 0 1,-1 2-6,1 3 1,-5-4 2,0 4 0,-1-3 3,6-2 0,-5 0-2,0 0 5,0 0 0,4 5-72,1 0 0,0 0 67,-1-5 0,1 0-2,0 0 0,-5 0 4,-1 0 0,1 0 0,5 0 0,0 0 36,-1 0 0,1 1-41,0 4 1,-1-3 60,1 3 1,0-4-50,-1-1 0,1 0 10,0 0 0,0 0-1,-1 0 1,3 0 5,2 0 0,-3 0 10,4 0 0,-4 2 2,-1 3 0,0-4-19,0 4 1,-1-3 0,1-2 1,-5 0-45,0 0 44,-1 6 0,4-2-73,-3 6 0,2-6 67,-7 6 0,1-5-143,-1 5 119,-3-7-10,11 10 82,-5-5-21,7 7 0,-2-5 92,-4 0 0,4-7-116,-3 2 0,3-2 71,2 2 1,0-3-46,-1 3 1,3-4-10,2-1 1,-2 0-14,2 0 0,3 0-4,-3 0 0,2 0 0,-1 0 1,-4 0-12,4 0 1,1 0-37,-1 0 0,-1 0 43,-4 0 1,0 0-31,-1 0 0,6 0 26,0 0 0,-1 0-4,-4 0 1,0 0 53,-1 0 0,1 0 9,0 0 0,-1 0-26,1 0 1,0 0 3,-1 0 1,1 0 9,0 0 1,4 2-16,1 3 0,0-4-55,-6 4 0,3-3-10,2-2 1,-2 0-13,2 0 1,-2 0 1,-3 0 1,6 0-17,-1 0 0,3 0 49,-3 0 1,-2 0-10,2 0 0,2 0 13,-1 0 0,1 0-16,-1 0 0,-4 0 69,4 0 0,-2 0-54,1 0 1,-2 0 26,2 0 1,-2 0-26,-3 0 1,6 0-2,0 0 1,-1 0 4,-4 0 1,4 0-3,1 0 1,0 0 73,-6 0 1,6 0-72,0 0 1,1 0 88,-2 0 0,-1 0-70,7 0 0,-1 0-61,6 0 0,-1 0 1,1 0 0,-1-5-9,0 0 1,1-1 40,-1 1 0,1 1-12,-1-5 1,0 4 111,1-5 1,-1 7-104,1-2 1,-1-2 61,0 2 1,-4 0-45,-1 5 0,-1 0-5,2 0 1,2 0-55,-2 0 1,3-1-10,1-4 1,-4 3 42,-1-3 1,1 4-15,4 1 1,-5-2 87,1-3 1,-1 4-73,6-4 0,-2-2 144,-4 2 0,4 0-122,-4 5 0,3-1 21,-3-4 0,4 3-17,-4-3 0,2 4-13,-1 1 1,3 0-39,-4 0 0,-1 0-19,2 0 1,-6 0 15,6 0 1,-7 0 25,1 0 1,2-2 73,-1-3 1,5 3-51,-6-2 1,2 2 7,-1 2 0,-2-5-3,6 0 1,-4-1 8,5 1 0,-8 3-19,3-3 1,1 4-7,-1 1 1,4-5-30,-4 0 1,0 0 34,-6 5 1,6-2-16,0-3 0,1 4 8,-2-4 0,-2 3 3,2 2 0,-2 0-1,-3 0 1,6 0 1,0 0 0,1 0 3,-2 0 1,-2 0 1,2 0 0,3 0-1,-3 0 0,1 0-3,-6 0 1,1 0-47,0 0 0,-1 0 42,1 0 1,0 0-65,0 0 47,-1 0 1,1 0-4,0 0 1,-1 0-22,1 0 0,0 0 23,-1 0 0,3 2 32,2 3 1,-2-4-32,2 4 0,-1-3 112,2-2 0,-4 1-57,4 4 1,1-3 60,-1 3 1,4-3-88,-4-2 0,1 0 6,-1 0 1,-2 0 1,6 0 1,-4 0 1,4 0 0,-4 0-117,4 0 0,-6 0 106,2 0 0,-2 0-66,1 0 1,-7 0 41,3 0 1,-4 0-28,4 0 1,-1 0-32,1 0 37,0 6 1,-1-4-17,1 3 1,0-2-4,0 2 1,-1-4 30,1 4 1,0-3-8,-1-2 0,3 2 61,2 2 0,-2-2-2,2 3 1,-2-3 7,-3-2 1,1 0-15,0 0 1,-1 0 89,1 0 0,0 0-104,-1 0 0,1-5 15,0 0 0,0-2-53,-1 2 0,1 2 54,0-7 0,1 5-130,4-4 1,-4 4 52,3-5 0,-7 5 24,-2-5 1,0 5 79,4-4 0,-1 4 5,-3-5 0,2 5 234,-8-5-225,8 7 0,-11-5 200,4 3-221,-3 3 0,-2-6-11,0 3 0,0 2-25,0-7-9,0 7-22,0-10-5,0 5 0,-5-7 26,0 0 0,0 5 7,5 1 0,0 4-37,0-5 43,-6 0-14,4-5 0,-4 1 13,6-1 0,0 5-61,0 0 1,0 5 47,0-4 1,-2 4-11,-3-5 119,3 7-114,-4-10 98,6 4 0,-2-4-64,-3 4 4,4-5 29,-6 6 9,7-6-7,0-1-33,-6 0 1,4 1 37,-3-1 0,4 5-43,1 0 0,-2 5 18,-3-4 1,3 4-7,-3-5 0,4 5-79,1-5 30,0 0-10,-7-4-1,6-1-15,-6 0-63,7 1 84,-6-1 16,4 0 0,-5 5-22,7 1 49,0 5-6,0-9-5,0 12 0,-4-8 41,-1 5 18,0 2 184,5-5-143,0 7-152,0 0 5,-7 0-31,6 0 51,-6 0 0,7-1-27,0-4 128,0 3-101,0-4 85,-7 6-103,6 0 3,-6-7 8,7 5 0,-1-4-7,-4 6 0,3-2 19,-3-3-17,4 4 39,-6-6-28,5 7 1,-6-5 102,3 0-69,4 1 1,-7 4 37,3 0-50,3-7 1,-6 5 7,3-3-61,3 4 1,-4-1 50,6-3 1,-2 4-39,-3-4 28,4 3 146,-6 2-48,7 0 18,-6 0-92,4 0 17,-5 0-65,7 0 76,0-6-35,0 4 17,0-5 89,0 7-1009,0 0 1,-6 0-1,-2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10-2-2026</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67427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354585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 </a:t>
            </a:r>
            <a:r>
              <a:rPr lang="nl-NL" dirty="0" err="1"/>
              <a:t>Kete</a:t>
            </a:r>
            <a:r>
              <a:rPr lang="nl-NL" dirty="0"/>
              <a:t> 5 x bellen voor particuliere thuiszorg bij een terminale situatie)</a:t>
            </a:r>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14</a:t>
            </a:fld>
            <a:endParaRPr lang="nl-NL"/>
          </a:p>
        </p:txBody>
      </p:sp>
    </p:spTree>
    <p:extLst>
      <p:ext uri="{BB962C8B-B14F-4D97-AF65-F5344CB8AC3E}">
        <p14:creationId xmlns:p14="http://schemas.microsoft.com/office/powerpoint/2010/main" val="674274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Voorbeelden: </a:t>
            </a:r>
            <a:r>
              <a:rPr lang="nl-NL" dirty="0" err="1"/>
              <a:t>amsterdam</a:t>
            </a:r>
            <a:r>
              <a:rPr lang="nl-NL" dirty="0"/>
              <a:t> Noord met de SEH en de man met de gekneusde heup</a:t>
            </a:r>
          </a:p>
          <a:p>
            <a:r>
              <a:rPr lang="nl-NL" dirty="0"/>
              <a:t>Friesland met de transitie</a:t>
            </a:r>
          </a:p>
          <a:p>
            <a:r>
              <a:rPr lang="nl-NL" dirty="0"/>
              <a:t>Het buddyhuis in Utrecht Nieuwegein</a:t>
            </a:r>
          </a:p>
          <a:p>
            <a:r>
              <a:rPr lang="nl-NL" dirty="0"/>
              <a:t>Het maasstadziekenhuis met haar </a:t>
            </a:r>
            <a:r>
              <a:rPr lang="nl-NL" dirty="0" err="1"/>
              <a:t>zorgapp</a:t>
            </a:r>
            <a:r>
              <a:rPr lang="nl-NL" dirty="0"/>
              <a:t> voor iedereen in Nederland</a:t>
            </a:r>
          </a:p>
          <a:p>
            <a:r>
              <a:rPr lang="nl-NL" dirty="0"/>
              <a:t>……</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15</a:t>
            </a:fld>
            <a:endParaRPr lang="nl-NL"/>
          </a:p>
        </p:txBody>
      </p:sp>
    </p:spTree>
    <p:extLst>
      <p:ext uri="{BB962C8B-B14F-4D97-AF65-F5344CB8AC3E}">
        <p14:creationId xmlns:p14="http://schemas.microsoft.com/office/powerpoint/2010/main" val="14375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17</a:t>
            </a:fld>
            <a:endParaRPr lang="nl-NL"/>
          </a:p>
        </p:txBody>
      </p:sp>
    </p:spTree>
    <p:extLst>
      <p:ext uri="{BB962C8B-B14F-4D97-AF65-F5344CB8AC3E}">
        <p14:creationId xmlns:p14="http://schemas.microsoft.com/office/powerpoint/2010/main" val="114227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minister weet wat hij of zij moet doen, maar hij/zij weet ook dat als ie het doet hij/niet </a:t>
            </a:r>
            <a:r>
              <a:rPr lang="nl-NL"/>
              <a:t>herkozen wordt.</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19</a:t>
            </a:fld>
            <a:endParaRPr lang="nl-NL"/>
          </a:p>
        </p:txBody>
      </p:sp>
    </p:spTree>
    <p:extLst>
      <p:ext uri="{BB962C8B-B14F-4D97-AF65-F5344CB8AC3E}">
        <p14:creationId xmlns:p14="http://schemas.microsoft.com/office/powerpoint/2010/main" val="284507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3F7C9B"/>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01_Titel 1">
            <a:extLst>
              <a:ext uri="{FF2B5EF4-FFF2-40B4-BE49-F238E27FC236}">
                <a16:creationId xmlns:a16="http://schemas.microsoft.com/office/drawing/2014/main" id="{088D2D57-4D40-499D-96A2-037E3EC322B6}"/>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lvl1pPr>
          </a:lstStyle>
          <a:p>
            <a:pPr marL="0" lvl="0">
              <a:lnSpc>
                <a:spcPct val="90000"/>
              </a:lnSpc>
            </a:pPr>
            <a:r>
              <a:rPr lang="nl-NL"/>
              <a:t>[Titel]</a:t>
            </a:r>
            <a:endParaRPr lang="nl-NL" dirty="0"/>
          </a:p>
        </p:txBody>
      </p:sp>
      <p:sp>
        <p:nvSpPr>
          <p:cNvPr id="20" name="02_Ondertitel 2">
            <a:extLst>
              <a:ext uri="{FF2B5EF4-FFF2-40B4-BE49-F238E27FC236}">
                <a16:creationId xmlns:a16="http://schemas.microsoft.com/office/drawing/2014/main" id="{50960D35-BDEB-4811-B89D-E155282EB80C}"/>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3F7C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21" name="03_Naam presentator 4 (JU-Free)">
            <a:extLst>
              <a:ext uri="{FF2B5EF4-FFF2-40B4-BE49-F238E27FC236}">
                <a16:creationId xmlns:a16="http://schemas.microsoft.com/office/drawing/2014/main" id="{96457CA6-4F30-4525-A1BA-02167950EB29}"/>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22" name="04_Functie 5 (JU-Free)">
            <a:extLst>
              <a:ext uri="{FF2B5EF4-FFF2-40B4-BE49-F238E27FC236}">
                <a16:creationId xmlns:a16="http://schemas.microsoft.com/office/drawing/2014/main" id="{28E7CEF6-9FB0-4686-821F-C53036DF1299}"/>
              </a:ext>
            </a:extLst>
          </p:cNvPr>
          <p:cNvSpPr>
            <a:spLocks noGrp="1"/>
          </p:cNvSpPr>
          <p:nvPr>
            <p:ph type="body" sz="quarter" idx="11" hasCustomPrompt="1"/>
          </p:nvPr>
        </p:nvSpPr>
        <p:spPr bwMode="invGray">
          <a:xfrm>
            <a:off x="9319846" y="5970051"/>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23" name="05_Datum 6 (JU-Free)">
            <a:extLst>
              <a:ext uri="{FF2B5EF4-FFF2-40B4-BE49-F238E27FC236}">
                <a16:creationId xmlns:a16="http://schemas.microsoft.com/office/drawing/2014/main" id="{6662864E-281F-4158-B826-67A29642AE68}"/>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pagina groen">
    <p:bg>
      <p:bgPr>
        <a:solidFill>
          <a:srgbClr val="0E864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4A40861A-2625-4C82-BD19-EB7AFC17DE7D}"/>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solidFill>
                  <a:srgbClr val="004A26"/>
                </a:solidFill>
              </a:defRPr>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C5B1A160-C106-42CA-BC16-F43803E022D2}"/>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0E8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354296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pagina paars">
    <p:bg>
      <p:bgPr>
        <a:solidFill>
          <a:srgbClr val="852F81"/>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EAEFED4C-55CA-4E7F-9FE7-B40B2216C9BF}"/>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solidFill>
                  <a:srgbClr val="591F58"/>
                </a:solidFill>
              </a:defRPr>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3ED6791A-0C6C-4150-B0DD-346EE6AAF880}"/>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852F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2998091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ussenpagina roze">
    <p:bg>
      <p:bgPr>
        <a:solidFill>
          <a:srgbClr val="B15688"/>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8AB9ADF2-248D-4FBE-9004-0648B5A1BE9F}"/>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solidFill>
                  <a:srgbClr val="9E145C"/>
                </a:solidFill>
              </a:defRPr>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BFFFFCEE-0BA1-4CEF-AE41-F1D970ADC282}"/>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B156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326975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L)">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28C4E069-F96C-4A06-9B66-99504B3CD046}"/>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4B52814D-0F59-425F-B1EC-EBB18FCF3EEF}"/>
              </a:ext>
            </a:extLst>
          </p:cNvPr>
          <p:cNvSpPr>
            <a:spLocks noGrp="1" noSelect="1"/>
          </p:cNvSpPr>
          <p:nvPr>
            <p:ph type="body" sz="quarter" idx="13" hasCustomPrompt="1"/>
          </p:nvPr>
        </p:nvSpPr>
        <p:spPr bwMode="gray">
          <a:xfrm>
            <a:off x="1320800" y="1817688"/>
            <a:ext cx="5678488" cy="4068000"/>
          </a:xfrm>
        </p:spPr>
        <p:txBody>
          <a:bodyPr/>
          <a:lstStyle>
            <a:lvl1pPr>
              <a:defRPr/>
            </a:lvl1pPr>
          </a:lstStyle>
          <a:p>
            <a:pPr lvl="0"/>
            <a:r>
              <a:rPr lang="nl-NL" dirty="0"/>
              <a:t>[Tekst]</a:t>
            </a:r>
          </a:p>
        </p:txBody>
      </p:sp>
    </p:spTree>
    <p:extLst>
      <p:ext uri="{BB962C8B-B14F-4D97-AF65-F5344CB8AC3E}">
        <p14:creationId xmlns:p14="http://schemas.microsoft.com/office/powerpoint/2010/main" val="4124800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tekst (L) groen">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4D812CD5-EB7F-4BD1-8892-D6B1A18F79DD}"/>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AEF2A27A-AE7F-4E27-9F71-DFEAF4747FA4}"/>
              </a:ext>
            </a:extLst>
          </p:cNvPr>
          <p:cNvSpPr>
            <a:spLocks noGrp="1" noSelect="1"/>
          </p:cNvSpPr>
          <p:nvPr>
            <p:ph type="body" sz="quarter" idx="13" hasCustomPrompt="1"/>
          </p:nvPr>
        </p:nvSpPr>
        <p:spPr bwMode="gray">
          <a:xfrm>
            <a:off x="1320800" y="1817688"/>
            <a:ext cx="5678488"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Tree>
    <p:extLst>
      <p:ext uri="{BB962C8B-B14F-4D97-AF65-F5344CB8AC3E}">
        <p14:creationId xmlns:p14="http://schemas.microsoft.com/office/powerpoint/2010/main" val="429393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L) paars">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2B3FA9C4-7131-4550-9478-031E4FBBD5DA}"/>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FA27104A-8205-4704-B6C7-EAA192D996EF}"/>
              </a:ext>
            </a:extLst>
          </p:cNvPr>
          <p:cNvSpPr>
            <a:spLocks noGrp="1" noSelect="1"/>
          </p:cNvSpPr>
          <p:nvPr>
            <p:ph type="body" sz="quarter" idx="13" hasCustomPrompt="1"/>
          </p:nvPr>
        </p:nvSpPr>
        <p:spPr bwMode="gray">
          <a:xfrm>
            <a:off x="1320800" y="1817688"/>
            <a:ext cx="5678488"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Tree>
    <p:extLst>
      <p:ext uri="{BB962C8B-B14F-4D97-AF65-F5344CB8AC3E}">
        <p14:creationId xmlns:p14="http://schemas.microsoft.com/office/powerpoint/2010/main" val="341534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 (L) roze">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0D3F5C25-FC04-4DA6-AF1A-A0901A78E0DA}"/>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AC432432-FE7C-4A20-89C7-803F8C7A105E}"/>
              </a:ext>
            </a:extLst>
          </p:cNvPr>
          <p:cNvSpPr>
            <a:spLocks noGrp="1" noSelect="1"/>
          </p:cNvSpPr>
          <p:nvPr>
            <p:ph type="body" sz="quarter" idx="13" hasCustomPrompt="1"/>
          </p:nvPr>
        </p:nvSpPr>
        <p:spPr bwMode="gray">
          <a:xfrm>
            <a:off x="1320800" y="1817688"/>
            <a:ext cx="5678488"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Tree>
    <p:extLst>
      <p:ext uri="{BB962C8B-B14F-4D97-AF65-F5344CB8AC3E}">
        <p14:creationId xmlns:p14="http://schemas.microsoft.com/office/powerpoint/2010/main" val="172944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82AA5B08-F2FE-47C8-B9F0-031457BBE8FB}"/>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7" name="02_Tijdelijke aanduiding voor tekst 5">
            <a:extLst>
              <a:ext uri="{FF2B5EF4-FFF2-40B4-BE49-F238E27FC236}">
                <a16:creationId xmlns:a16="http://schemas.microsoft.com/office/drawing/2014/main" id="{8890BC0E-582C-42D8-BF68-4A5C4A7E053C}"/>
              </a:ext>
            </a:extLst>
          </p:cNvPr>
          <p:cNvSpPr>
            <a:spLocks noGrp="1" noSelect="1"/>
          </p:cNvSpPr>
          <p:nvPr>
            <p:ph type="body" sz="quarter" idx="13" hasCustomPrompt="1"/>
          </p:nvPr>
        </p:nvSpPr>
        <p:spPr bwMode="gray">
          <a:xfrm>
            <a:off x="1320800" y="1817688"/>
            <a:ext cx="9648000" cy="4068000"/>
          </a:xfrm>
        </p:spPr>
        <p:txBody>
          <a:bodyPr numCol="2" spcCol="864000"/>
          <a:lstStyle>
            <a:lvl1pPr>
              <a:defRPr baseline="0"/>
            </a:lvl1pPr>
            <a:lvl4pPr>
              <a:defRPr/>
            </a:lvl4pPr>
          </a:lstStyle>
          <a:p>
            <a:pPr lvl="0"/>
            <a:r>
              <a:rPr lang="nl-NL" dirty="0"/>
              <a:t>[Tekst (2-koloms)]</a:t>
            </a:r>
          </a:p>
        </p:txBody>
      </p:sp>
    </p:spTree>
    <p:extLst>
      <p:ext uri="{BB962C8B-B14F-4D97-AF65-F5344CB8AC3E}">
        <p14:creationId xmlns:p14="http://schemas.microsoft.com/office/powerpoint/2010/main" val="309629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tabel (L)">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046ED4FA-78BA-48BA-845A-C2A7FE362E43}"/>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10954E0F-9E10-4496-89C0-5476FDB8ABE5}"/>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3F94C5A8-6B26-4AB2-A969-0F57B7AA1379}"/>
              </a:ext>
            </a:extLst>
          </p:cNvPr>
          <p:cNvSpPr>
            <a:spLocks noGrp="1" noSelect="1"/>
          </p:cNvSpPr>
          <p:nvPr>
            <p:ph type="body" sz="quarter" idx="14" hasCustomPrompt="1"/>
          </p:nvPr>
        </p:nvSpPr>
        <p:spPr bwMode="gray">
          <a:xfrm>
            <a:off x="6584467" y="1817688"/>
            <a:ext cx="4385239" cy="4068000"/>
          </a:xfrm>
        </p:spPr>
        <p:txBody>
          <a:bodyPr/>
          <a:lstStyle>
            <a:lvl1pPr>
              <a:defRPr/>
            </a:lvl1pPr>
            <a:lvl4pPr>
              <a:defRPr/>
            </a:lvl4pPr>
            <a:lvl5pPr marL="216000" indent="-216000">
              <a:buClr>
                <a:schemeClr val="accent1"/>
              </a:buClr>
              <a:buFont typeface="Arial" panose="020B0604020202020204" pitchFamily="34" charset="0"/>
              <a:buChar char="•"/>
              <a:defRPr lang="nl-NL" sz="1800" kern="1200" dirty="0" smtClean="0">
                <a:solidFill>
                  <a:schemeClr val="tx1"/>
                </a:solidFill>
                <a:latin typeface="+mn-lt"/>
                <a:ea typeface="+mn-ea"/>
                <a:cs typeface="+mn-cs"/>
              </a:defRPr>
            </a:lvl5pPr>
          </a:lstStyle>
          <a:p>
            <a:pPr lvl="0"/>
            <a:r>
              <a:rPr lang="nl-NL" dirty="0"/>
              <a:t>[Tekst]</a:t>
            </a:r>
          </a:p>
        </p:txBody>
      </p:sp>
    </p:spTree>
    <p:extLst>
      <p:ext uri="{BB962C8B-B14F-4D97-AF65-F5344CB8AC3E}">
        <p14:creationId xmlns:p14="http://schemas.microsoft.com/office/powerpoint/2010/main" val="2521871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tabel (L) groen">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E9A2C7F-7086-488D-B4BE-CD259057E9CE}"/>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650B6B83-8179-4B88-8784-2B7A4FD39E92}"/>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B9C88BAE-A608-474F-91DB-682DC30E9CF7}"/>
              </a:ext>
            </a:extLst>
          </p:cNvPr>
          <p:cNvSpPr>
            <a:spLocks noGrp="1" noSelect="1"/>
          </p:cNvSpPr>
          <p:nvPr>
            <p:ph type="body" sz="quarter" idx="14" hasCustomPrompt="1"/>
          </p:nvPr>
        </p:nvSpPr>
        <p:spPr bwMode="gray">
          <a:xfrm>
            <a:off x="6584467" y="1817688"/>
            <a:ext cx="4385239" cy="4068000"/>
          </a:xfrm>
        </p:spPr>
        <p:txBody>
          <a:bodyPr/>
          <a:lstStyle>
            <a:lvl1pPr>
              <a:buClr>
                <a:schemeClr val="accent4"/>
              </a:buClr>
              <a:defRPr/>
            </a:lvl1pPr>
            <a:lvl2pPr>
              <a:buClr>
                <a:schemeClr val="accent4"/>
              </a:buClr>
              <a:defRPr/>
            </a:lvl2pPr>
            <a:lvl3pPr>
              <a:buClr>
                <a:schemeClr val="accent4"/>
              </a:buClr>
              <a:defRPr/>
            </a:lvl3pPr>
            <a:lvl4pPr>
              <a:defRPr/>
            </a:lvl4pPr>
          </a:lstStyle>
          <a:p>
            <a:pPr lvl="0"/>
            <a:r>
              <a:rPr lang="nl-NL" dirty="0"/>
              <a:t>[Tekst]</a:t>
            </a:r>
          </a:p>
        </p:txBody>
      </p:sp>
    </p:spTree>
    <p:extLst>
      <p:ext uri="{BB962C8B-B14F-4D97-AF65-F5344CB8AC3E}">
        <p14:creationId xmlns:p14="http://schemas.microsoft.com/office/powerpoint/2010/main" val="346707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groen">
    <p:bg>
      <p:bgPr>
        <a:solidFill>
          <a:srgbClr val="0E864A"/>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234E9C1F-C3B4-409B-B006-4A24AD482174}"/>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solidFill>
                  <a:srgbClr val="004A26"/>
                </a:solidFill>
              </a:defRPr>
            </a:lvl1pPr>
          </a:lstStyle>
          <a:p>
            <a:pPr marL="0" lvl="0">
              <a:lnSpc>
                <a:spcPct val="90000"/>
              </a:lnSpc>
            </a:pPr>
            <a:r>
              <a:rPr lang="nl-NL"/>
              <a:t>[Titel]</a:t>
            </a:r>
            <a:endParaRPr lang="nl-NL" dirty="0"/>
          </a:p>
        </p:txBody>
      </p:sp>
      <p:sp>
        <p:nvSpPr>
          <p:cNvPr id="15" name="02_Ondertitel 2">
            <a:extLst>
              <a:ext uri="{FF2B5EF4-FFF2-40B4-BE49-F238E27FC236}">
                <a16:creationId xmlns:a16="http://schemas.microsoft.com/office/drawing/2014/main" id="{66D4D09E-4ACD-44B6-82B4-CD0E4F176FCE}"/>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0E8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6" name="03_Naam presentator 4 (JU-Free)">
            <a:extLst>
              <a:ext uri="{FF2B5EF4-FFF2-40B4-BE49-F238E27FC236}">
                <a16:creationId xmlns:a16="http://schemas.microsoft.com/office/drawing/2014/main" id="{2E6AA5CC-DC90-4AFE-9E5F-73DB944276C7}"/>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7" name="04_Functie 5 (JU-Free)">
            <a:extLst>
              <a:ext uri="{FF2B5EF4-FFF2-40B4-BE49-F238E27FC236}">
                <a16:creationId xmlns:a16="http://schemas.microsoft.com/office/drawing/2014/main" id="{3E2618E4-FDFB-461B-9AFA-2C2639425684}"/>
              </a:ext>
            </a:extLst>
          </p:cNvPr>
          <p:cNvSpPr>
            <a:spLocks noGrp="1"/>
          </p:cNvSpPr>
          <p:nvPr>
            <p:ph type="body" sz="quarter" idx="11" hasCustomPrompt="1"/>
          </p:nvPr>
        </p:nvSpPr>
        <p:spPr bwMode="invGray">
          <a:xfrm>
            <a:off x="9319846" y="5943355"/>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8" name="05_Datum 6 (JU-Free)">
            <a:extLst>
              <a:ext uri="{FF2B5EF4-FFF2-40B4-BE49-F238E27FC236}">
                <a16:creationId xmlns:a16="http://schemas.microsoft.com/office/drawing/2014/main" id="{BE133CBF-558C-4B28-A2D0-1C56A0DE5841}"/>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953447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tabel (L) paars">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4980FC46-29A7-439C-9479-9D92B4284EDC}"/>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108D35A3-EFBF-4B96-97B4-9F1E100BFB50}"/>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121FCB72-48AA-4237-BE00-F784C8E16562}"/>
              </a:ext>
            </a:extLst>
          </p:cNvPr>
          <p:cNvSpPr>
            <a:spLocks noGrp="1" noSelect="1"/>
          </p:cNvSpPr>
          <p:nvPr>
            <p:ph type="body" sz="quarter" idx="14" hasCustomPrompt="1"/>
          </p:nvPr>
        </p:nvSpPr>
        <p:spPr bwMode="gray">
          <a:xfrm>
            <a:off x="6584467" y="1817688"/>
            <a:ext cx="4385239" cy="4068000"/>
          </a:xfrm>
        </p:spPr>
        <p:txBody>
          <a:bodyPr/>
          <a:lstStyle>
            <a:lvl1pPr>
              <a:buClr>
                <a:schemeClr val="accent3"/>
              </a:buClr>
              <a:defRPr/>
            </a:lvl1pPr>
            <a:lvl2pPr>
              <a:buClr>
                <a:schemeClr val="accent3"/>
              </a:buClr>
              <a:defRPr/>
            </a:lvl2pPr>
            <a:lvl3pPr>
              <a:buClr>
                <a:schemeClr val="accent3"/>
              </a:buClr>
              <a:defRPr/>
            </a:lvl3pPr>
            <a:lvl4pPr>
              <a:defRPr/>
            </a:lvl4pPr>
          </a:lstStyle>
          <a:p>
            <a:pPr lvl="0"/>
            <a:r>
              <a:rPr lang="nl-NL" dirty="0"/>
              <a:t>[Tekst]</a:t>
            </a:r>
          </a:p>
        </p:txBody>
      </p:sp>
    </p:spTree>
    <p:extLst>
      <p:ext uri="{BB962C8B-B14F-4D97-AF65-F5344CB8AC3E}">
        <p14:creationId xmlns:p14="http://schemas.microsoft.com/office/powerpoint/2010/main" val="424602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abel (L) roze">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C72FB6E-5BF7-472C-840A-A431185E2558}"/>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4CF54885-F35B-4774-BE62-9C2CCEC17A7B}"/>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5AC8D863-2DEB-4A8C-A8EA-439148CE636A}"/>
              </a:ext>
            </a:extLst>
          </p:cNvPr>
          <p:cNvSpPr>
            <a:spLocks noGrp="1" noSelect="1"/>
          </p:cNvSpPr>
          <p:nvPr>
            <p:ph type="body" sz="quarter" idx="14" hasCustomPrompt="1"/>
          </p:nvPr>
        </p:nvSpPr>
        <p:spPr bwMode="gray">
          <a:xfrm>
            <a:off x="6584467" y="1817688"/>
            <a:ext cx="4385239" cy="4068000"/>
          </a:xfrm>
        </p:spPr>
        <p:txBody>
          <a:bodyPr/>
          <a:lstStyle>
            <a:lvl1pPr>
              <a:buClr>
                <a:schemeClr val="accent2"/>
              </a:buClr>
              <a:defRPr/>
            </a:lvl1pPr>
            <a:lvl2pPr>
              <a:buClr>
                <a:schemeClr val="accent2"/>
              </a:buClr>
              <a:defRPr/>
            </a:lvl2pPr>
            <a:lvl3pPr>
              <a:buClr>
                <a:schemeClr val="accent2"/>
              </a:buClr>
              <a:defRPr/>
            </a:lvl3pPr>
            <a:lvl4pPr>
              <a:defRPr/>
            </a:lvl4pPr>
          </a:lstStyle>
          <a:p>
            <a:pPr lvl="0"/>
            <a:r>
              <a:rPr lang="nl-NL" dirty="0"/>
              <a:t>[Tekst]</a:t>
            </a:r>
          </a:p>
        </p:txBody>
      </p:sp>
    </p:spTree>
    <p:extLst>
      <p:ext uri="{BB962C8B-B14F-4D97-AF65-F5344CB8AC3E}">
        <p14:creationId xmlns:p14="http://schemas.microsoft.com/office/powerpoint/2010/main" val="255504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DAF517AC-8995-4A0F-99EC-CBCDEC11E355}"/>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C1B61956-70FC-412F-9FEB-C8A972D80CCF}"/>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2" name="03_Tijdelijke aanduiding voor afbeelding 6">
            <a:extLst>
              <a:ext uri="{FF2B5EF4-FFF2-40B4-BE49-F238E27FC236}">
                <a16:creationId xmlns:a16="http://schemas.microsoft.com/office/drawing/2014/main" id="{777FE152-6C42-4F89-9F65-B16680730ADE}"/>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151335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groen">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0A8BAE9-92CE-4074-8BF1-BB7C9E92E23D}"/>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A500B465-5B6E-4B1F-885B-238C60342FD1}"/>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7751F5CC-E1EF-450A-BBCF-2BB1CDA4AB9C}"/>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2933717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aars">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3D9782B3-825F-42A4-B128-7EF76C24A399}"/>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5FAC1AA4-487A-40BE-A21C-BFB0ABE3A2C1}"/>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167D8A35-4E33-48C9-88E4-9DF930DDD26C}"/>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4044253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roze">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FA837F68-B7A5-429D-97F0-C5A7221BA9E6}"/>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EF147083-FE87-4347-B277-ED2340BACF0A}"/>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108B9FC2-BF3E-4060-B3F3-B3EBCC34D25F}"/>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578377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tekst (L) en grafiek (R)">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1CC37D9-BC5A-49BA-B217-B6EB725570D0}"/>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CBB79FE4-0428-4CFD-B88F-1A8CF58F4D47}"/>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4" name="03_Tijdelijke aanduiding voor grafiek 7">
            <a:extLst>
              <a:ext uri="{FF2B5EF4-FFF2-40B4-BE49-F238E27FC236}">
                <a16:creationId xmlns:a16="http://schemas.microsoft.com/office/drawing/2014/main" id="{ABD976DE-E2C0-4F9E-B92A-C0B995512AA9}"/>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B5818E95-E1F1-46B3-876C-EBFA3F290A19}"/>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781855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tekst (L) en grafiek (R) groen">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DED7488-263A-4217-AD65-C4416B6FAAC9}"/>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6A1CF4F1-6451-4C60-85D3-F91E7F40A362}"/>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4" name="03_Tijdelijke aanduiding voor grafiek 7">
            <a:extLst>
              <a:ext uri="{FF2B5EF4-FFF2-40B4-BE49-F238E27FC236}">
                <a16:creationId xmlns:a16="http://schemas.microsoft.com/office/drawing/2014/main" id="{F31C0CFE-ABB3-4D73-B794-2C669162DB16}"/>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2136D825-ECD9-49AD-AD75-6B9431BDFCA6}"/>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603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tekst (L) en grafiek (R) paars">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3990B8DD-FA4F-4494-AE31-26C8E434FF5D}"/>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81738EB5-613F-4467-A7E0-D69011059211}"/>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4" name="03_Tijdelijke aanduiding voor grafiek 7">
            <a:extLst>
              <a:ext uri="{FF2B5EF4-FFF2-40B4-BE49-F238E27FC236}">
                <a16:creationId xmlns:a16="http://schemas.microsoft.com/office/drawing/2014/main" id="{E7F1E0B6-051C-4CC2-B06C-CB6C8CF75A8F}"/>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0B70883D-C71C-4B29-B829-502CC7C9DD16}"/>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3463421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kst (L) en grafiek (R) roze">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F47542DD-A8DB-4544-94B3-736DA47D18D8}"/>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F9948A09-EEB7-4E10-8A6F-9D9A203F26C2}"/>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4" name="03_Tijdelijke aanduiding voor grafiek 7">
            <a:extLst>
              <a:ext uri="{FF2B5EF4-FFF2-40B4-BE49-F238E27FC236}">
                <a16:creationId xmlns:a16="http://schemas.microsoft.com/office/drawing/2014/main" id="{9D30062B-5F18-4478-BC5B-ED4563321E66}"/>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E1A6532F-4E1E-492B-8ABD-4A17CC629A1C}"/>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9925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rgbClr val="852F81"/>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870BF1D1-A361-437D-AFBF-17E1227A1F26}"/>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solidFill>
                  <a:srgbClr val="591F58"/>
                </a:solidFill>
              </a:defRPr>
            </a:lvl1pPr>
          </a:lstStyle>
          <a:p>
            <a:pPr marL="0" lvl="0">
              <a:lnSpc>
                <a:spcPct val="90000"/>
              </a:lnSpc>
            </a:pPr>
            <a:r>
              <a:rPr lang="nl-NL"/>
              <a:t>[Titel]</a:t>
            </a:r>
            <a:endParaRPr lang="nl-NL" dirty="0"/>
          </a:p>
        </p:txBody>
      </p:sp>
      <p:sp>
        <p:nvSpPr>
          <p:cNvPr id="15" name="02_Ondertitel 2">
            <a:extLst>
              <a:ext uri="{FF2B5EF4-FFF2-40B4-BE49-F238E27FC236}">
                <a16:creationId xmlns:a16="http://schemas.microsoft.com/office/drawing/2014/main" id="{C9983A1E-CE11-46A4-B03C-7EE06B29587D}"/>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852F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6" name="03_Naam presentator 4 (JU-Free)">
            <a:extLst>
              <a:ext uri="{FF2B5EF4-FFF2-40B4-BE49-F238E27FC236}">
                <a16:creationId xmlns:a16="http://schemas.microsoft.com/office/drawing/2014/main" id="{BC25B406-EFB8-461C-8756-2BB8F958F014}"/>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7" name="04_Functie 5 (JU-Free)">
            <a:extLst>
              <a:ext uri="{FF2B5EF4-FFF2-40B4-BE49-F238E27FC236}">
                <a16:creationId xmlns:a16="http://schemas.microsoft.com/office/drawing/2014/main" id="{09CE973C-687F-4927-B51A-4C85A3F73D1D}"/>
              </a:ext>
            </a:extLst>
          </p:cNvPr>
          <p:cNvSpPr>
            <a:spLocks noGrp="1"/>
          </p:cNvSpPr>
          <p:nvPr>
            <p:ph type="body" sz="quarter" idx="11" hasCustomPrompt="1"/>
          </p:nvPr>
        </p:nvSpPr>
        <p:spPr bwMode="invGray">
          <a:xfrm>
            <a:off x="9319846" y="5943355"/>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8" name="05_Datum 6 (JU-Free)">
            <a:extLst>
              <a:ext uri="{FF2B5EF4-FFF2-40B4-BE49-F238E27FC236}">
                <a16:creationId xmlns:a16="http://schemas.microsoft.com/office/drawing/2014/main" id="{A01EE2A2-2B3A-4A11-9700-7B7CDDFDA544}"/>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74680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tekst (L) en afbeelding (R)">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E73C5923-134F-4CB4-B943-ACFA69EAEAFE}"/>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5CFBD522-8A71-4A1F-B98A-FB6BD0FA4C06}"/>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2" name="03_Tijdelijke aanduiding voor afbeelding 6">
            <a:extLst>
              <a:ext uri="{FF2B5EF4-FFF2-40B4-BE49-F238E27FC236}">
                <a16:creationId xmlns:a16="http://schemas.microsoft.com/office/drawing/2014/main" id="{C553D6AC-2EAC-4CC1-B57A-894CE57EDD13}"/>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100937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tekst (L) en afbeelding (R) groen">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5580185C-D9E0-46B5-832E-9C5F934397B6}"/>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94470E6B-D0B6-4946-8290-51E85DB13305}"/>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7C4C4F4A-5BA6-4F0C-97DB-E3EE61AF03ED}"/>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446738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tekst (L) en afbeelding (R) paars">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2DAE5A5C-5E58-458C-A252-12EEB9B86FE2}"/>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BC76EF53-E550-4325-99C4-39DDFDF984CB}"/>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020C014B-54BE-4F97-A694-87EF41B7126B}"/>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468561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tekst (L) en afbeelding (R) roze">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B1FFEDF4-5100-47B8-AFF8-0AD752359108}"/>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2DEE8E44-5B42-403B-9382-87BE0B623CC1}"/>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0607AF25-63DF-4F68-8099-B98034782F64}"/>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28602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R) en afbeelding (L)">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2" name="01_Tijdelijke aanduiding voor afbeelding 6">
            <a:extLst>
              <a:ext uri="{FF2B5EF4-FFF2-40B4-BE49-F238E27FC236}">
                <a16:creationId xmlns:a16="http://schemas.microsoft.com/office/drawing/2014/main" id="{A285E215-68EF-4896-A30B-FD9AE99383AA}"/>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
        <p:nvSpPr>
          <p:cNvPr id="13" name="02_Tijdelijke aanduiding voor tekst 5">
            <a:extLst>
              <a:ext uri="{FF2B5EF4-FFF2-40B4-BE49-F238E27FC236}">
                <a16:creationId xmlns:a16="http://schemas.microsoft.com/office/drawing/2014/main" id="{DF290523-EDC5-443A-823E-80E04F29D9AA}"/>
              </a:ext>
            </a:extLst>
          </p:cNvPr>
          <p:cNvSpPr>
            <a:spLocks noGrp="1" noSelect="1"/>
          </p:cNvSpPr>
          <p:nvPr>
            <p:ph type="body" sz="quarter" idx="13" hasCustomPrompt="1"/>
          </p:nvPr>
        </p:nvSpPr>
        <p:spPr bwMode="gray">
          <a:xfrm>
            <a:off x="6582094" y="1817688"/>
            <a:ext cx="4320000" cy="4068000"/>
          </a:xfrm>
        </p:spPr>
        <p:txBody>
          <a:bodyPr/>
          <a:lstStyle>
            <a:lvl1pPr>
              <a:defRPr/>
            </a:lvl1pPr>
          </a:lstStyle>
          <a:p>
            <a:pPr lvl="0"/>
            <a:r>
              <a:rPr lang="nl-NL" dirty="0"/>
              <a:t>[Tekst]</a:t>
            </a:r>
          </a:p>
        </p:txBody>
      </p:sp>
    </p:spTree>
    <p:extLst>
      <p:ext uri="{BB962C8B-B14F-4D97-AF65-F5344CB8AC3E}">
        <p14:creationId xmlns:p14="http://schemas.microsoft.com/office/powerpoint/2010/main" val="173906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R) en afbeelding (L) groen">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2" name="01_Tijdelijke aanduiding voor afbeelding 6">
            <a:extLst>
              <a:ext uri="{FF2B5EF4-FFF2-40B4-BE49-F238E27FC236}">
                <a16:creationId xmlns:a16="http://schemas.microsoft.com/office/drawing/2014/main" id="{72584BC6-3A39-481B-8A71-477E8609B8CD}"/>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
        <p:nvSpPr>
          <p:cNvPr id="13" name="02_Tijdelijke aanduiding voor tekst 5">
            <a:extLst>
              <a:ext uri="{FF2B5EF4-FFF2-40B4-BE49-F238E27FC236}">
                <a16:creationId xmlns:a16="http://schemas.microsoft.com/office/drawing/2014/main" id="{57EED045-74C7-4108-A63B-3EDE25C66309}"/>
              </a:ext>
            </a:extLst>
          </p:cNvPr>
          <p:cNvSpPr>
            <a:spLocks noGrp="1" noSelect="1"/>
          </p:cNvSpPr>
          <p:nvPr>
            <p:ph type="body" sz="quarter" idx="13" hasCustomPrompt="1"/>
          </p:nvPr>
        </p:nvSpPr>
        <p:spPr bwMode="gray">
          <a:xfrm>
            <a:off x="6582094"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Tree>
    <p:extLst>
      <p:ext uri="{BB962C8B-B14F-4D97-AF65-F5344CB8AC3E}">
        <p14:creationId xmlns:p14="http://schemas.microsoft.com/office/powerpoint/2010/main" val="2417289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R) en afbeelding (L) paars">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2" name="01_Tijdelijke aanduiding voor afbeelding 6">
            <a:extLst>
              <a:ext uri="{FF2B5EF4-FFF2-40B4-BE49-F238E27FC236}">
                <a16:creationId xmlns:a16="http://schemas.microsoft.com/office/drawing/2014/main" id="{B312E6C6-B4C9-42B7-9F08-F54D20139351}"/>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
        <p:nvSpPr>
          <p:cNvPr id="13" name="02_Tijdelijke aanduiding voor tekst 5">
            <a:extLst>
              <a:ext uri="{FF2B5EF4-FFF2-40B4-BE49-F238E27FC236}">
                <a16:creationId xmlns:a16="http://schemas.microsoft.com/office/drawing/2014/main" id="{02E8878A-38F5-4D21-BC5F-3C39A66DA49B}"/>
              </a:ext>
            </a:extLst>
          </p:cNvPr>
          <p:cNvSpPr>
            <a:spLocks noGrp="1" noSelect="1"/>
          </p:cNvSpPr>
          <p:nvPr>
            <p:ph type="body" sz="quarter" idx="13" hasCustomPrompt="1"/>
          </p:nvPr>
        </p:nvSpPr>
        <p:spPr bwMode="gray">
          <a:xfrm>
            <a:off x="6582094"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Tree>
    <p:extLst>
      <p:ext uri="{BB962C8B-B14F-4D97-AF65-F5344CB8AC3E}">
        <p14:creationId xmlns:p14="http://schemas.microsoft.com/office/powerpoint/2010/main" val="663214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R) en afbeelding (L) roze">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9" name="01_Tijdelijke aanduiding voor tekst 5">
            <a:extLst>
              <a:ext uri="{FF2B5EF4-FFF2-40B4-BE49-F238E27FC236}">
                <a16:creationId xmlns:a16="http://schemas.microsoft.com/office/drawing/2014/main" id="{DD11C1FA-232E-470C-BE7D-755F9E9ACB90}"/>
              </a:ext>
            </a:extLst>
          </p:cNvPr>
          <p:cNvSpPr>
            <a:spLocks noGrp="1" noSelect="1"/>
          </p:cNvSpPr>
          <p:nvPr>
            <p:ph type="body" sz="quarter" idx="13" hasCustomPrompt="1"/>
          </p:nvPr>
        </p:nvSpPr>
        <p:spPr bwMode="gray">
          <a:xfrm>
            <a:off x="6582094"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0" name="02_Tijdelijke aanduiding voor afbeelding 6">
            <a:extLst>
              <a:ext uri="{FF2B5EF4-FFF2-40B4-BE49-F238E27FC236}">
                <a16:creationId xmlns:a16="http://schemas.microsoft.com/office/drawing/2014/main" id="{78A3D06C-232F-418E-B6F6-8DA4454297AD}"/>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642697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9919F093-C674-446D-935B-37E2A46D2BE0}"/>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011BC475-9375-4D75-A2AC-17ECBA1178E4}"/>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2" name="03_Tijdelijke aanduiding voor tekst 6">
            <a:extLst>
              <a:ext uri="{FF2B5EF4-FFF2-40B4-BE49-F238E27FC236}">
                <a16:creationId xmlns:a16="http://schemas.microsoft.com/office/drawing/2014/main" id="{5E3C5D74-35F0-4B66-AE72-7E5500255B50}"/>
              </a:ext>
            </a:extLst>
          </p:cNvPr>
          <p:cNvSpPr>
            <a:spLocks noGrp="1" noSelect="1"/>
          </p:cNvSpPr>
          <p:nvPr>
            <p:ph type="body" sz="quarter" idx="14" hasCustomPrompt="1"/>
          </p:nvPr>
        </p:nvSpPr>
        <p:spPr bwMode="gray">
          <a:xfrm>
            <a:off x="6584462" y="1817688"/>
            <a:ext cx="4320000" cy="40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2316960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groen">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9ED4A38A-E348-4F0D-BA60-78E9FC3992D3}"/>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FC5D4EA6-83CF-423C-A520-46689354B81E}"/>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2" name="03_Tijdelijke aanduiding voor tekst 6">
            <a:extLst>
              <a:ext uri="{FF2B5EF4-FFF2-40B4-BE49-F238E27FC236}">
                <a16:creationId xmlns:a16="http://schemas.microsoft.com/office/drawing/2014/main" id="{C701F6D5-9425-4271-9A5A-ECBD556AF635}"/>
              </a:ext>
            </a:extLst>
          </p:cNvPr>
          <p:cNvSpPr>
            <a:spLocks noGrp="1" noSelect="1"/>
          </p:cNvSpPr>
          <p:nvPr>
            <p:ph type="body" sz="quarter" idx="14" hasCustomPrompt="1"/>
          </p:nvPr>
        </p:nvSpPr>
        <p:spPr bwMode="gray">
          <a:xfrm>
            <a:off x="6584462" y="1817688"/>
            <a:ext cx="4320000" cy="4068000"/>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171293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roze">
    <p:bg>
      <p:bgPr>
        <a:solidFill>
          <a:srgbClr val="B15688"/>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3BA6CC2A-2CAC-4FEF-90FC-057C1A355DB8}"/>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solidFill>
                  <a:srgbClr val="9E145C"/>
                </a:solidFill>
              </a:defRPr>
            </a:lvl1pPr>
          </a:lstStyle>
          <a:p>
            <a:pPr marL="0" lvl="0">
              <a:lnSpc>
                <a:spcPct val="90000"/>
              </a:lnSpc>
            </a:pPr>
            <a:r>
              <a:rPr lang="nl-NL"/>
              <a:t>[Titel]</a:t>
            </a:r>
            <a:endParaRPr lang="nl-NL" dirty="0"/>
          </a:p>
        </p:txBody>
      </p:sp>
      <p:sp>
        <p:nvSpPr>
          <p:cNvPr id="15" name="02_Ondertitel 2">
            <a:extLst>
              <a:ext uri="{FF2B5EF4-FFF2-40B4-BE49-F238E27FC236}">
                <a16:creationId xmlns:a16="http://schemas.microsoft.com/office/drawing/2014/main" id="{91D8899E-A46B-44B3-A8B9-C38E6F211B6E}"/>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B156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6" name="03_Naam presentator 4 (JU-Free)">
            <a:extLst>
              <a:ext uri="{FF2B5EF4-FFF2-40B4-BE49-F238E27FC236}">
                <a16:creationId xmlns:a16="http://schemas.microsoft.com/office/drawing/2014/main" id="{13F8459B-DC4F-44E7-94EF-CEBE65D43622}"/>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7" name="04_Functie 5 (JU-Free)">
            <a:extLst>
              <a:ext uri="{FF2B5EF4-FFF2-40B4-BE49-F238E27FC236}">
                <a16:creationId xmlns:a16="http://schemas.microsoft.com/office/drawing/2014/main" id="{2FA47B92-3F6E-4105-9547-5253F1A930A9}"/>
              </a:ext>
            </a:extLst>
          </p:cNvPr>
          <p:cNvSpPr>
            <a:spLocks noGrp="1"/>
          </p:cNvSpPr>
          <p:nvPr>
            <p:ph type="body" sz="quarter" idx="11" hasCustomPrompt="1"/>
          </p:nvPr>
        </p:nvSpPr>
        <p:spPr bwMode="invGray">
          <a:xfrm>
            <a:off x="9319846" y="5943355"/>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8" name="05_Datum 6 (JU-Free)">
            <a:extLst>
              <a:ext uri="{FF2B5EF4-FFF2-40B4-BE49-F238E27FC236}">
                <a16:creationId xmlns:a16="http://schemas.microsoft.com/office/drawing/2014/main" id="{7D37BBCE-25BC-48B7-9018-5321416B31B5}"/>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431314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aars">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E4B207BA-E7BA-4903-95C2-6D431E4EDF39}"/>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87C48179-48A0-4F91-A7DC-D9CF367033DC}"/>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2" name="03_Tijdelijke aanduiding voor tekst 6">
            <a:extLst>
              <a:ext uri="{FF2B5EF4-FFF2-40B4-BE49-F238E27FC236}">
                <a16:creationId xmlns:a16="http://schemas.microsoft.com/office/drawing/2014/main" id="{A990FD81-A5AE-4C15-ADB6-C1A72DAB8CBA}"/>
              </a:ext>
            </a:extLst>
          </p:cNvPr>
          <p:cNvSpPr>
            <a:spLocks noGrp="1" noSelect="1"/>
          </p:cNvSpPr>
          <p:nvPr>
            <p:ph type="body" sz="quarter" idx="14" hasCustomPrompt="1"/>
          </p:nvPr>
        </p:nvSpPr>
        <p:spPr bwMode="gray">
          <a:xfrm>
            <a:off x="6584462" y="1817688"/>
            <a:ext cx="4320000" cy="40680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2043733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roze">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FCA085A8-BD41-4138-B17A-4D0BC60648BE}"/>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E5161390-3274-42E5-8677-FAF787B51CAD}"/>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2" name="03_Tijdelijke aanduiding voor tekst 6">
            <a:extLst>
              <a:ext uri="{FF2B5EF4-FFF2-40B4-BE49-F238E27FC236}">
                <a16:creationId xmlns:a16="http://schemas.microsoft.com/office/drawing/2014/main" id="{DF90CB83-6C63-49F1-88E1-017823615DB4}"/>
              </a:ext>
            </a:extLst>
          </p:cNvPr>
          <p:cNvSpPr>
            <a:spLocks noGrp="1" noSelect="1"/>
          </p:cNvSpPr>
          <p:nvPr>
            <p:ph type="body" sz="quarter" idx="14" hasCustomPrompt="1"/>
          </p:nvPr>
        </p:nvSpPr>
        <p:spPr bwMode="gray">
          <a:xfrm>
            <a:off x="6584462" y="1817688"/>
            <a:ext cx="4320000" cy="4068000"/>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2519406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aat">
    <p:bg>
      <p:bgPr>
        <a:solidFill>
          <a:srgbClr val="B7E2F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90D0F3"/>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90D0F3"/>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5F6DE389-EAB8-4C72-8555-CC0C5CBAD2F4}"/>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lvl1pPr>
          </a:lstStyle>
          <a:p>
            <a:pPr marL="0" lvl="0"/>
            <a:r>
              <a:rPr lang="nl-NL"/>
              <a:t>[Titel]</a:t>
            </a:r>
            <a:endParaRPr lang="nl-NL" dirty="0"/>
          </a:p>
        </p:txBody>
      </p:sp>
    </p:spTree>
    <p:extLst>
      <p:ext uri="{BB962C8B-B14F-4D97-AF65-F5344CB8AC3E}">
        <p14:creationId xmlns:p14="http://schemas.microsoft.com/office/powerpoint/2010/main" val="125949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at groen">
    <p:bg>
      <p:bgPr>
        <a:solidFill>
          <a:srgbClr val="CEE7DC"/>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81C5A1"/>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81C5A1"/>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CC0B1041-8803-48D1-930A-A2C6E65BFD61}"/>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solidFill>
                  <a:srgbClr val="004A26"/>
                </a:solidFill>
              </a:defRPr>
            </a:lvl1pPr>
          </a:lstStyle>
          <a:p>
            <a:pPr marL="0" lvl="0"/>
            <a:r>
              <a:rPr lang="nl-NL"/>
              <a:t>[Titel]</a:t>
            </a:r>
            <a:endParaRPr lang="nl-NL" dirty="0"/>
          </a:p>
        </p:txBody>
      </p:sp>
    </p:spTree>
    <p:extLst>
      <p:ext uri="{BB962C8B-B14F-4D97-AF65-F5344CB8AC3E}">
        <p14:creationId xmlns:p14="http://schemas.microsoft.com/office/powerpoint/2010/main" val="29433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taat paars">
    <p:bg>
      <p:bgPr>
        <a:solidFill>
          <a:srgbClr val="EBD6E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C893C2"/>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C893C2"/>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B32F1414-7255-42F4-94D3-78E2C39C1B1E}"/>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solidFill>
                  <a:srgbClr val="591F58"/>
                </a:solidFill>
              </a:defRPr>
            </a:lvl1pPr>
          </a:lstStyle>
          <a:p>
            <a:pPr marL="0" lvl="0"/>
            <a:r>
              <a:rPr lang="nl-NL"/>
              <a:t>[Titel]</a:t>
            </a:r>
            <a:endParaRPr lang="nl-NL" dirty="0"/>
          </a:p>
        </p:txBody>
      </p:sp>
    </p:spTree>
    <p:extLst>
      <p:ext uri="{BB962C8B-B14F-4D97-AF65-F5344CB8AC3E}">
        <p14:creationId xmlns:p14="http://schemas.microsoft.com/office/powerpoint/2010/main" val="1591496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taat roze">
    <p:bg>
      <p:bgPr>
        <a:solidFill>
          <a:srgbClr val="FAE3EF"/>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F6BFD9"/>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F6BFD9"/>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BBA30D25-1D7E-4601-A50F-899E935CADA0}"/>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solidFill>
                  <a:srgbClr val="9E145C"/>
                </a:solidFill>
              </a:defRPr>
            </a:lvl1pPr>
          </a:lstStyle>
          <a:p>
            <a:pPr marL="0" lvl="0"/>
            <a:r>
              <a:rPr lang="nl-NL"/>
              <a:t>[Titel]</a:t>
            </a:r>
            <a:endParaRPr lang="nl-NL" dirty="0"/>
          </a:p>
        </p:txBody>
      </p:sp>
    </p:spTree>
    <p:extLst>
      <p:ext uri="{BB962C8B-B14F-4D97-AF65-F5344CB8AC3E}">
        <p14:creationId xmlns:p14="http://schemas.microsoft.com/office/powerpoint/2010/main" val="3788124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elddia">
    <p:bg>
      <p:bgPr>
        <a:solidFill>
          <a:srgbClr val="61ABDF"/>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789AEF89-4D7E-4768-8798-120CF13FA679}"/>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80718BB0-E8F3-414E-810B-DA815BC7DEA2}"/>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4" name="02_Tijdelijke aanduiding voor afbeelding 13">
            <a:extLst>
              <a:ext uri="{FF2B5EF4-FFF2-40B4-BE49-F238E27FC236}">
                <a16:creationId xmlns:a16="http://schemas.microsoft.com/office/drawing/2014/main" id="{8FACE878-0DC9-4AEF-8501-3C20AF7FB18D}"/>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B7E2FA"/>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4" name="04_Titel 1 (JU-Free)">
            <a:extLst>
              <a:ext uri="{FF2B5EF4-FFF2-40B4-BE49-F238E27FC236}">
                <a16:creationId xmlns:a16="http://schemas.microsoft.com/office/drawing/2014/main" id="{85C8C1F7-DB9C-4913-A9AC-279985501392}"/>
              </a:ext>
            </a:extLst>
          </p:cNvPr>
          <p:cNvSpPr>
            <a:spLocks noGrp="1"/>
          </p:cNvSpPr>
          <p:nvPr>
            <p:ph type="title" hasCustomPrompt="1"/>
          </p:nvPr>
        </p:nvSpPr>
        <p:spPr>
          <a:xfrm>
            <a:off x="1321707" y="564614"/>
            <a:ext cx="9648000" cy="1080000"/>
          </a:xfrm>
        </p:spPr>
        <p:txBody>
          <a:bodyPr vert="horz" lIns="0" tIns="0" rIns="0" bIns="0" rtlCol="0" anchor="t" anchorCtr="0">
            <a:noAutofit/>
          </a:bodyPr>
          <a:lstStyle>
            <a:lvl1pPr>
              <a:defRPr lang="nl-NL" baseline="0">
                <a:solidFill>
                  <a:srgbClr val="003F5F"/>
                </a:solidFill>
              </a:defRPr>
            </a:lvl1pPr>
          </a:lstStyle>
          <a:p>
            <a:pPr marL="0" lvl="0"/>
            <a:r>
              <a:rPr lang="nl-NL"/>
              <a:t>[Titel, deze tekst mag naar onder verplaatst worden. Ook mag de kleur wijzigen]</a:t>
            </a:r>
          </a:p>
        </p:txBody>
      </p:sp>
    </p:spTree>
    <p:extLst>
      <p:ext uri="{BB962C8B-B14F-4D97-AF65-F5344CB8AC3E}">
        <p14:creationId xmlns:p14="http://schemas.microsoft.com/office/powerpoint/2010/main" val="445070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elddia groen">
    <p:bg>
      <p:bgPr>
        <a:solidFill>
          <a:srgbClr val="2BAD70"/>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77080E40-1B1F-43FB-8080-8ADE7FBBE1FD}"/>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3606713F-A6CD-4AC3-B9FF-716348BF66C1}"/>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1" name="03_Tijdelijke aanduiding voor afbeelding 13">
            <a:extLst>
              <a:ext uri="{FF2B5EF4-FFF2-40B4-BE49-F238E27FC236}">
                <a16:creationId xmlns:a16="http://schemas.microsoft.com/office/drawing/2014/main" id="{DF36473B-4161-4CF1-8317-C4FE0FC18364}"/>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CEE7DC"/>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3" name="04_Titel 1 (JU-Free)">
            <a:extLst>
              <a:ext uri="{FF2B5EF4-FFF2-40B4-BE49-F238E27FC236}">
                <a16:creationId xmlns:a16="http://schemas.microsoft.com/office/drawing/2014/main" id="{FD3BF8EF-FFCA-4447-906C-95181F6E0260}"/>
              </a:ext>
            </a:extLst>
          </p:cNvPr>
          <p:cNvSpPr>
            <a:spLocks noGrp="1"/>
          </p:cNvSpPr>
          <p:nvPr>
            <p:ph type="title" hasCustomPrompt="1"/>
          </p:nvPr>
        </p:nvSpPr>
        <p:spPr>
          <a:xfrm>
            <a:off x="1321707" y="564614"/>
            <a:ext cx="9648000" cy="1080000"/>
          </a:xfrm>
        </p:spPr>
        <p:txBody>
          <a:bodyPr vert="horz" lIns="0" tIns="0" rIns="0" bIns="0" rtlCol="0" anchor="t" anchorCtr="0">
            <a:noAutofit/>
          </a:bodyPr>
          <a:lstStyle>
            <a:lvl1pPr>
              <a:defRPr lang="nl-NL" baseline="0">
                <a:solidFill>
                  <a:srgbClr val="004A26"/>
                </a:solidFill>
              </a:defRPr>
            </a:lvl1pPr>
          </a:lstStyle>
          <a:p>
            <a:pPr marL="0" lvl="0"/>
            <a:r>
              <a:rPr lang="nl-NL"/>
              <a:t>[Titel, deze tekst mag naar onder verplaatst worden. Ook mag de kleur wijzigen]</a:t>
            </a:r>
          </a:p>
        </p:txBody>
      </p:sp>
    </p:spTree>
    <p:extLst>
      <p:ext uri="{BB962C8B-B14F-4D97-AF65-F5344CB8AC3E}">
        <p14:creationId xmlns:p14="http://schemas.microsoft.com/office/powerpoint/2010/main" val="3785653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eelddia paars">
    <p:bg>
      <p:bgPr>
        <a:solidFill>
          <a:srgbClr val="B26BA9"/>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EEA59C5B-AF8D-4048-A9BE-2B395A57B7BB}"/>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AC8B0EB7-59E0-4AF8-8412-05A07A596C6F}"/>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1" name="03_Tijdelijke aanduiding voor afbeelding 13">
            <a:extLst>
              <a:ext uri="{FF2B5EF4-FFF2-40B4-BE49-F238E27FC236}">
                <a16:creationId xmlns:a16="http://schemas.microsoft.com/office/drawing/2014/main" id="{202C530A-8349-4D9B-B926-F0981333473E}"/>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3" name="04_Titel 1 (JU-Free)">
            <a:extLst>
              <a:ext uri="{FF2B5EF4-FFF2-40B4-BE49-F238E27FC236}">
                <a16:creationId xmlns:a16="http://schemas.microsoft.com/office/drawing/2014/main" id="{6B9F8525-A9AF-48AF-85E4-55EE837DAC34}"/>
              </a:ext>
            </a:extLst>
          </p:cNvPr>
          <p:cNvSpPr>
            <a:spLocks noGrp="1"/>
          </p:cNvSpPr>
          <p:nvPr>
            <p:ph type="title" hasCustomPrompt="1"/>
          </p:nvPr>
        </p:nvSpPr>
        <p:spPr>
          <a:xfrm>
            <a:off x="1321707" y="564614"/>
            <a:ext cx="9648000" cy="1080000"/>
          </a:xfrm>
        </p:spPr>
        <p:txBody>
          <a:bodyPr vert="horz" lIns="0" tIns="0" rIns="0" bIns="0" rtlCol="0" anchor="t" anchorCtr="0">
            <a:noAutofit/>
          </a:bodyPr>
          <a:lstStyle>
            <a:lvl1pPr>
              <a:defRPr lang="nl-NL">
                <a:solidFill>
                  <a:srgbClr val="852F81"/>
                </a:solidFill>
              </a:defRPr>
            </a:lvl1pPr>
          </a:lstStyle>
          <a:p>
            <a:pPr marL="0" lvl="0"/>
            <a:r>
              <a:rPr lang="nl-NL" dirty="0"/>
              <a:t>[Titel, deze tekst mag naar onder verplaatst worden. Ook mag de kleur wijzigen]</a:t>
            </a:r>
          </a:p>
        </p:txBody>
      </p:sp>
    </p:spTree>
    <p:extLst>
      <p:ext uri="{BB962C8B-B14F-4D97-AF65-F5344CB8AC3E}">
        <p14:creationId xmlns:p14="http://schemas.microsoft.com/office/powerpoint/2010/main" val="3640104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eelddia roze">
    <p:bg>
      <p:bgPr>
        <a:solidFill>
          <a:srgbClr val="F29FC5"/>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619344DA-209E-40E9-9647-22B54DF25E1A}"/>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822FE179-3D2C-4221-99A9-7EA2800DF493}"/>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1" name="03_Tijdelijke aanduiding voor afbeelding 13">
            <a:extLst>
              <a:ext uri="{FF2B5EF4-FFF2-40B4-BE49-F238E27FC236}">
                <a16:creationId xmlns:a16="http://schemas.microsoft.com/office/drawing/2014/main" id="{1A4EC07A-2FF7-4F8E-B7D8-EC9378F82F34}"/>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3" name="04_Titel 1 (JU-Free)">
            <a:extLst>
              <a:ext uri="{FF2B5EF4-FFF2-40B4-BE49-F238E27FC236}">
                <a16:creationId xmlns:a16="http://schemas.microsoft.com/office/drawing/2014/main" id="{D7C24330-4A84-427C-9CCC-2FC6DD1F67BD}"/>
              </a:ext>
            </a:extLst>
          </p:cNvPr>
          <p:cNvSpPr>
            <a:spLocks noGrp="1"/>
          </p:cNvSpPr>
          <p:nvPr>
            <p:ph type="title" hasCustomPrompt="1"/>
          </p:nvPr>
        </p:nvSpPr>
        <p:spPr>
          <a:xfrm>
            <a:off x="1321707" y="564614"/>
            <a:ext cx="9144000" cy="1080000"/>
          </a:xfrm>
        </p:spPr>
        <p:txBody>
          <a:bodyPr vert="horz" lIns="0" tIns="0" rIns="0" bIns="0" rtlCol="0" anchor="t" anchorCtr="0">
            <a:noAutofit/>
          </a:bodyPr>
          <a:lstStyle>
            <a:lvl1pPr>
              <a:defRPr lang="nl-NL">
                <a:solidFill>
                  <a:srgbClr val="9E145C"/>
                </a:solidFill>
              </a:defRPr>
            </a:lvl1pPr>
          </a:lstStyle>
          <a:p>
            <a:pPr marL="0" lvl="0"/>
            <a:r>
              <a:rPr lang="nl-NL"/>
              <a:t>[Titel, deze tekst mag naar onder verplaatst worden. Ook mag de kleur wijzigen]</a:t>
            </a:r>
          </a:p>
        </p:txBody>
      </p:sp>
    </p:spTree>
    <p:extLst>
      <p:ext uri="{BB962C8B-B14F-4D97-AF65-F5344CB8AC3E}">
        <p14:creationId xmlns:p14="http://schemas.microsoft.com/office/powerpoint/2010/main" val="546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met beeld">
    <p:bg>
      <p:bgPr>
        <a:solidFill>
          <a:srgbClr val="3F7C9B"/>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E21217F2-3118-4B4D-9463-3E0D70444868}"/>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90D0F3"/>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623F8959-FC78-4475-A8B9-3CE02D31B3A9}"/>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BDC3B75B-0FEB-4199-8999-041E7F167883}"/>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B7E2F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E9D5A53D-C1F1-4121-A628-8BA4A1670557}"/>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2554C71A-B86C-4CE5-8A4F-17DF54D33CCB}"/>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C2619963-4B4E-4169-89E5-DF370E586F6A}"/>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3454791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sluitdia">
    <p:bg>
      <p:bgPr>
        <a:solidFill>
          <a:srgbClr val="003F5F"/>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inv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CB2AF18D-F507-4D41-BF26-578CF5B99873}"/>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BC94AC8F-BCDA-4CF9-A466-6AFFA95619E5}"/>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ED72CF61-2CD2-4E74-84D8-C85888807AE0}"/>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90D0F3"/>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D5E6FD35-6E89-4A51-AE76-C31228C56419}"/>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5CC8187F-915A-463B-9D10-CF2FD0644254}"/>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90D0F3"/>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C1EBEEE2-5975-487D-BA13-46A2256AA415}"/>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2879177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sluitdia groen">
    <p:bg>
      <p:bgPr>
        <a:solidFill>
          <a:srgbClr val="004A26"/>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0E864A"/>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0E864A"/>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73BB7ACC-6B8C-4B69-9542-1431208AFEA2}"/>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5541B83F-A34F-4DA8-9DDD-987DD46295CE}"/>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C7B1C73F-AB4C-4B35-B8A1-160D8A39D903}"/>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81C5A1"/>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02D2EEF0-4750-46BE-AA49-8C90F14EE8CC}"/>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A597265E-33A0-48E6-98E1-507FE0CB96C4}"/>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81C5A1"/>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07985DE4-D0EC-4A1B-8CC0-F22835665581}"/>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314499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sluitdia paars">
    <p:bg>
      <p:bgPr>
        <a:solidFill>
          <a:srgbClr val="591F58"/>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852F81"/>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852F8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180AD49E-4B1B-4DF2-A425-EFAA8CDEB3E4}"/>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DAE7EE2E-BCCD-4462-B160-6F7A92D846F2}"/>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F62B6B87-404A-48D3-A09C-E95663EFCE16}"/>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C893C2"/>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10829338-6F05-404E-8B71-A37CA394A554}"/>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216872A7-2851-42BB-B004-FC81A3A919CB}"/>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C893C2"/>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DE8C6913-FE93-4667-9CF6-F5FE4713B4CE}"/>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3119940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sluitdia roze">
    <p:bg>
      <p:bgPr>
        <a:solidFill>
          <a:srgbClr val="9E145C"/>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B15688"/>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B15688"/>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8EDE716C-0F13-4041-BC8C-A7CA7FA7914F}"/>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3DDD0035-B6DC-479A-8152-074F767C9249}"/>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64AF4E1A-76E4-434D-8213-1114B413FEE9}"/>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F6BFD9"/>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24AFA811-EA60-498E-A5B1-C376BFC92D14}"/>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134E74C9-D81F-451E-B384-DA02BE1EDF29}"/>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F6BFD9"/>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3A87C844-5300-447D-9C00-D7B160832E36}"/>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1319904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2018</a:t>
            </a:r>
          </a:p>
        </p:txBody>
      </p:sp>
      <p:sp>
        <p:nvSpPr>
          <p:cNvPr id="5" name="Tijdelijke aanduiding voor voettekst 4"/>
          <p:cNvSpPr>
            <a:spLocks noGrp="1"/>
          </p:cNvSpPr>
          <p:nvPr>
            <p:ph type="ftr" sz="quarter" idx="11"/>
          </p:nvPr>
        </p:nvSpPr>
        <p:spPr/>
        <p:txBody>
          <a:bodyPr/>
          <a:lstStyle/>
          <a:p>
            <a:r>
              <a:rPr lang="nl-NL"/>
              <a:t>De NZa in beeld</a:t>
            </a:r>
          </a:p>
        </p:txBody>
      </p:sp>
      <p:sp>
        <p:nvSpPr>
          <p:cNvPr id="6" name="Tijdelijke aanduiding voor dianummer 5"/>
          <p:cNvSpPr>
            <a:spLocks noGrp="1"/>
          </p:cNvSpPr>
          <p:nvPr>
            <p:ph type="sldNum" sz="quarter" idx="12"/>
          </p:nvPr>
        </p:nvSpPr>
        <p:spPr/>
        <p:txBody>
          <a:bodyPr/>
          <a:lstStyle/>
          <a:p>
            <a:fld id="{02E744E4-DC60-468F-B7E1-952737FBF1D1}" type="slidenum">
              <a:rPr lang="nl-NL" smtClean="0"/>
              <a:t>‹nr.›</a:t>
            </a:fld>
            <a:endParaRPr lang="nl-NL"/>
          </a:p>
        </p:txBody>
      </p:sp>
    </p:spTree>
    <p:extLst>
      <p:ext uri="{BB962C8B-B14F-4D97-AF65-F5344CB8AC3E}">
        <p14:creationId xmlns:p14="http://schemas.microsoft.com/office/powerpoint/2010/main" val="644520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Beelddia paars">
    <p:bg>
      <p:bgPr>
        <a:solidFill>
          <a:srgbClr val="B26BA9"/>
        </a:solidFill>
        <a:effectLst/>
      </p:bgPr>
    </p:bg>
    <p:spTree>
      <p:nvGrpSpPr>
        <p:cNvPr id="1" name=""/>
        <p:cNvGrpSpPr/>
        <p:nvPr/>
      </p:nvGrpSpPr>
      <p:grpSpPr>
        <a:xfrm>
          <a:off x="0" y="0"/>
          <a:ext cx="0" cy="0"/>
          <a:chOff x="0" y="0"/>
          <a:chExt cx="0" cy="0"/>
        </a:xfrm>
      </p:grpSpPr>
      <p:sp>
        <p:nvSpPr>
          <p:cNvPr id="6" name="Instructie algemeen 6"/>
          <p:cNvSpPr>
            <a:spLocks noGrp="1" noSelect="1"/>
          </p:cNvSpPr>
          <p:nvPr>
            <p:ph type="body" sz="quarter" idx="15" hasCustomPrompt="1"/>
          </p:nvPr>
        </p:nvSpPr>
        <p:spPr>
          <a:xfrm>
            <a:off x="-2160000" y="-1"/>
            <a:ext cx="2052000" cy="4665786"/>
          </a:xfrm>
          <a:ln w="25400">
            <a:solidFill>
              <a:schemeClr val="accent1"/>
            </a:solidFill>
          </a:ln>
        </p:spPr>
        <p:txBody>
          <a:bodyPr lIns="36000" tIns="36000" rIns="36000" bIns="36000"/>
          <a:lstStyle>
            <a:lvl1pPr marL="0" indent="0">
              <a:lnSpc>
                <a:spcPct val="99000"/>
              </a:lnSpc>
              <a:buNone/>
              <a:defRPr sz="788" b="0" baseline="0"/>
            </a:lvl1pPr>
            <a:lvl2pPr marL="0" indent="0">
              <a:buNone/>
              <a:defRPr sz="825" b="0"/>
            </a:lvl2pPr>
            <a:lvl3pPr marL="0" indent="0">
              <a:buNone/>
              <a:defRPr sz="825" b="0"/>
            </a:lvl3pPr>
            <a:lvl4pPr marL="0" indent="0">
              <a:buFont typeface="Arial" panose="020B0604020202020204" pitchFamily="34" charset="0"/>
              <a:buNone/>
              <a:defRPr sz="825" b="0"/>
            </a:lvl4pPr>
            <a:lvl5pPr marL="0" indent="0">
              <a:lnSpc>
                <a:spcPct val="99000"/>
              </a:lnSpc>
              <a:buFont typeface="Arial" panose="020B0604020202020204" pitchFamily="34" charset="0"/>
              <a:buNone/>
              <a:defRPr sz="788" b="0"/>
            </a:lvl5pPr>
          </a:lstStyle>
          <a:p>
            <a:pPr lvl="0"/>
            <a:r>
              <a:rPr lang="nl-NL" dirty="0"/>
              <a:t>Voeg je een foto in dan komt deze automatisch achter de vorm.</a:t>
            </a:r>
            <a:br>
              <a:rPr lang="nl-NL" dirty="0"/>
            </a:br>
            <a:r>
              <a:rPr lang="nl-NL" dirty="0"/>
              <a:t>Wil je de foto wijzigen, verwijder dan eerst de foto en klik dan in het lint hierboven op Start | Opnieuw instellen. Voeg daarna een nieuwe foto in. Zo komt de foto automatisch weer achter de vorm. Kies niet voor de optie Afbeelding wijzigen, want dan zal PowerPoint de foto in een ander formaat plaatsen. Opnieuw instellen zal het beeld vervormen.</a:t>
            </a:r>
            <a:br>
              <a:rPr lang="nl-NL" dirty="0"/>
            </a:br>
            <a:br>
              <a:rPr lang="nl-NL" dirty="0"/>
            </a:br>
            <a:br>
              <a:rPr lang="nl-NL" dirty="0"/>
            </a:br>
            <a:r>
              <a:rPr lang="nl-NL" dirty="0"/>
              <a:t> </a:t>
            </a:r>
            <a:br>
              <a:rPr lang="nl-NL" dirty="0"/>
            </a:br>
            <a:br>
              <a:rPr lang="nl-NL" dirty="0"/>
            </a:br>
            <a:br>
              <a:rPr lang="nl-NL" dirty="0"/>
            </a:br>
            <a:br>
              <a:rPr lang="nl-NL" dirty="0"/>
            </a:br>
            <a:br>
              <a:rPr lang="nl-NL" dirty="0"/>
            </a:br>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7" name="Instructie afbeelding 7"/>
          <p:cNvSpPr>
            <a:spLocks noGrp="1" noSelect="1" noChangeAspect="1"/>
          </p:cNvSpPr>
          <p:nvPr>
            <p:ph type="body" sz="quarter" idx="16" hasCustomPrompt="1"/>
          </p:nvPr>
        </p:nvSpPr>
        <p:spPr>
          <a:xfrm>
            <a:off x="-1891637" y="2597168"/>
            <a:ext cx="1465333" cy="756000"/>
          </a:xfrm>
          <a:blipFill>
            <a:blip r:embed="rId2"/>
            <a:stretch>
              <a:fillRect/>
            </a:stretch>
          </a:blipFill>
        </p:spPr>
        <p:txBody>
          <a:bodyPr/>
          <a:lstStyle>
            <a:lvl1pPr marL="0" indent="0">
              <a:lnSpc>
                <a:spcPct val="99000"/>
              </a:lnSpc>
              <a:buNone/>
              <a:defRPr sz="750" b="0"/>
            </a:lvl1pPr>
            <a:lvl2pPr marL="0" indent="0">
              <a:lnSpc>
                <a:spcPct val="99000"/>
              </a:lnSpc>
              <a:buNone/>
              <a:defRPr sz="750" b="0"/>
            </a:lvl2pPr>
            <a:lvl3pPr marL="0" indent="0">
              <a:lnSpc>
                <a:spcPct val="99000"/>
              </a:lnSpc>
              <a:buNone/>
              <a:defRPr sz="750" b="0"/>
            </a:lvl3pPr>
            <a:lvl4pPr marL="0" indent="0">
              <a:lnSpc>
                <a:spcPct val="99000"/>
              </a:lnSpc>
              <a:buFont typeface="Arial" panose="020B0604020202020204" pitchFamily="34" charset="0"/>
              <a:buNone/>
              <a:defRPr sz="750" b="0"/>
            </a:lvl4pPr>
            <a:lvl5pPr marL="0" indent="0">
              <a:lnSpc>
                <a:spcPct val="99000"/>
              </a:lnSpc>
              <a:buFont typeface="Arial" panose="020B0604020202020204" pitchFamily="34" charset="0"/>
              <a:buNone/>
              <a:defRPr sz="750" b="0"/>
            </a:lvl5pPr>
            <a:lvl6pPr marL="0" indent="0">
              <a:lnSpc>
                <a:spcPct val="99000"/>
              </a:lnSpc>
              <a:buFont typeface="Arial" panose="020B0604020202020204" pitchFamily="34" charset="0"/>
              <a:buNone/>
              <a:defRPr sz="750" b="0"/>
            </a:lvl6pPr>
            <a:lvl7pPr marL="0" indent="0">
              <a:lnSpc>
                <a:spcPct val="99000"/>
              </a:lnSpc>
              <a:buFont typeface="Arial" panose="020B0604020202020204" pitchFamily="34" charset="0"/>
              <a:buNone/>
              <a:defRPr sz="750" b="0"/>
            </a:lvl7pPr>
            <a:lvl8pPr marL="0" indent="0">
              <a:lnSpc>
                <a:spcPct val="99000"/>
              </a:lnSpc>
              <a:buFont typeface="Arial" panose="020B0604020202020204" pitchFamily="34" charset="0"/>
              <a:buNone/>
              <a:defRPr sz="750" b="0"/>
            </a:lvl8pPr>
            <a:lvl9pPr marL="0" indent="0">
              <a:lnSpc>
                <a:spcPct val="99000"/>
              </a:lnSpc>
              <a:buFont typeface="Arial" panose="020B0604020202020204" pitchFamily="34" charset="0"/>
              <a:buNone/>
              <a:defRPr sz="750" b="0"/>
            </a:lvl9pPr>
          </a:lstStyle>
          <a:p>
            <a:pPr lvl="0"/>
            <a:r>
              <a:rPr lang="nl-NL" dirty="0"/>
              <a:t> </a:t>
            </a:r>
          </a:p>
        </p:txBody>
      </p:sp>
      <p:sp>
        <p:nvSpPr>
          <p:cNvPr id="8" name="Tijdelijke aanduiding voor afbeelding 13"/>
          <p:cNvSpPr>
            <a:spLocks noGrp="1" noSelect="1"/>
          </p:cNvSpPr>
          <p:nvPr>
            <p:ph type="pic" idx="10" hasCustomPrompt="1"/>
          </p:nvPr>
        </p:nvSpPr>
        <p:spPr>
          <a:xfrm>
            <a:off x="0" y="0"/>
            <a:ext cx="11044347"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171450" indent="-171450" algn="l" defTabSz="685800" rtl="0" eaLnBrk="1" latinLnBrk="0" hangingPunct="1">
              <a:lnSpc>
                <a:spcPct val="90000"/>
              </a:lnSpc>
              <a:spcBef>
                <a:spcPts val="750"/>
              </a:spcBef>
              <a:buFont typeface="Arial" panose="020B0604020202020204" pitchFamily="34" charse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15221633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eaLnBrk="0" hangingPunct="0">
              <a:defRPr/>
            </a:lvl1pPr>
          </a:lstStyle>
          <a:p>
            <a:pPr>
              <a:defRPr/>
            </a:pPr>
            <a:fld id="{6225DFB7-0567-4A2B-96A8-E5B2B8C3EF8B}" type="datetimeFigureOut">
              <a:rPr lang="nl-NL"/>
              <a:pPr>
                <a:defRPr/>
              </a:pPr>
              <a:t>10-2-2026</a:t>
            </a:fld>
            <a:endParaRPr lang="nl-NL"/>
          </a:p>
        </p:txBody>
      </p:sp>
      <p:sp>
        <p:nvSpPr>
          <p:cNvPr id="3" name="Tijdelijke aanduiding voor voettekst 4"/>
          <p:cNvSpPr>
            <a:spLocks noGrp="1"/>
          </p:cNvSpPr>
          <p:nvPr>
            <p:ph type="ftr" sz="quarter" idx="11"/>
          </p:nvPr>
        </p:nvSpPr>
        <p:spPr/>
        <p:txBody>
          <a:bodyPr/>
          <a:lstStyle>
            <a:lvl1pPr eaLnBrk="0" hangingPunct="0">
              <a:defRPr/>
            </a:lvl1pPr>
          </a:lstStyle>
          <a:p>
            <a:pPr>
              <a:defRPr/>
            </a:pPr>
            <a:endParaRPr lang="nl-NL"/>
          </a:p>
        </p:txBody>
      </p:sp>
      <p:sp>
        <p:nvSpPr>
          <p:cNvPr id="4" name="Tijdelijke aanduiding voor dianummer 5"/>
          <p:cNvSpPr>
            <a:spLocks noGrp="1"/>
          </p:cNvSpPr>
          <p:nvPr>
            <p:ph type="sldNum" sz="quarter" idx="12"/>
          </p:nvPr>
        </p:nvSpPr>
        <p:spPr/>
        <p:txBody>
          <a:bodyPr/>
          <a:lstStyle>
            <a:lvl1pPr eaLnBrk="0" hangingPunct="0">
              <a:defRPr/>
            </a:lvl1pPr>
          </a:lstStyle>
          <a:p>
            <a:pPr>
              <a:defRPr/>
            </a:pPr>
            <a:fld id="{DA8E7599-6CDB-4BBB-ABD1-7AC7AEB30109}" type="slidenum">
              <a:rPr lang="nl-NL"/>
              <a:pPr>
                <a:defRPr/>
              </a:pPr>
              <a:t>‹nr.›</a:t>
            </a:fld>
            <a:endParaRPr lang="nl-NL"/>
          </a:p>
        </p:txBody>
      </p:sp>
    </p:spTree>
    <p:extLst>
      <p:ext uri="{BB962C8B-B14F-4D97-AF65-F5344CB8AC3E}">
        <p14:creationId xmlns:p14="http://schemas.microsoft.com/office/powerpoint/2010/main" val="562251529"/>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ltGray">
          <a:xfrm>
            <a:off x="0" y="6318250"/>
            <a:ext cx="12192000" cy="539750"/>
          </a:xfrm>
          <a:prstGeom prst="rect">
            <a:avLst/>
          </a:prstGeom>
          <a:solidFill>
            <a:srgbClr val="777C00"/>
          </a:solidFill>
          <a:ln w="25400">
            <a:noFill/>
            <a:miter lim="800000"/>
            <a:headEnd/>
            <a:tailEnd/>
          </a:ln>
        </p:spPr>
        <p:txBody>
          <a:bodyPr anchor="ctr"/>
          <a:lstStyle/>
          <a:p>
            <a:pPr algn="ctr" fontAlgn="auto">
              <a:spcBef>
                <a:spcPts val="0"/>
              </a:spcBef>
              <a:spcAft>
                <a:spcPts val="0"/>
              </a:spcAft>
              <a:defRPr/>
            </a:pPr>
            <a:endParaRPr lang="nl-NL" dirty="0">
              <a:solidFill>
                <a:srgbClr val="FFFFFF"/>
              </a:solidFill>
            </a:endParaRPr>
          </a:p>
        </p:txBody>
      </p:sp>
      <p:sp>
        <p:nvSpPr>
          <p:cNvPr id="5" name="shpKleurvlakBoven"/>
          <p:cNvSpPr>
            <a:spLocks noChangeArrowheads="1"/>
          </p:cNvSpPr>
          <p:nvPr/>
        </p:nvSpPr>
        <p:spPr bwMode="ltGray">
          <a:xfrm>
            <a:off x="0" y="0"/>
            <a:ext cx="12192000" cy="1073150"/>
          </a:xfrm>
          <a:prstGeom prst="rect">
            <a:avLst/>
          </a:prstGeom>
          <a:solidFill>
            <a:srgbClr val="777C00"/>
          </a:solidFill>
          <a:ln w="25400">
            <a:noFill/>
            <a:miter lim="800000"/>
            <a:headEnd/>
            <a:tailEnd/>
          </a:ln>
        </p:spPr>
        <p:txBody>
          <a:bodyPr anchor="ctr"/>
          <a:lstStyle/>
          <a:p>
            <a:pPr algn="ctr" fontAlgn="auto">
              <a:spcBef>
                <a:spcPts val="0"/>
              </a:spcBef>
              <a:spcAft>
                <a:spcPts val="0"/>
              </a:spcAft>
              <a:defRPr/>
            </a:pPr>
            <a:endParaRPr lang="nl-NL" dirty="0">
              <a:solidFill>
                <a:srgbClr val="FFFFFF"/>
              </a:solidFill>
            </a:endParaRPr>
          </a:p>
        </p:txBody>
      </p:sp>
      <p:pic>
        <p:nvPicPr>
          <p:cNvPr id="6" name="shpBeeldmerk" descr="RO__vervolgpagina~LPPT.png"/>
          <p:cNvPicPr>
            <a:picLocks noChangeAspect="1"/>
          </p:cNvPicPr>
          <p:nvPr/>
        </p:nvPicPr>
        <p:blipFill>
          <a:blip r:embed="rId2"/>
          <a:srcRect/>
          <a:stretch>
            <a:fillRect/>
          </a:stretch>
        </p:blipFill>
        <p:spPr bwMode="gray">
          <a:xfrm>
            <a:off x="0" y="0"/>
            <a:ext cx="12192000" cy="857250"/>
          </a:xfrm>
          <a:prstGeom prst="rect">
            <a:avLst/>
          </a:prstGeom>
          <a:noFill/>
          <a:ln w="9525">
            <a:noFill/>
            <a:miter lim="800000"/>
            <a:headEnd/>
            <a:tailEnd/>
          </a:ln>
        </p:spPr>
      </p:pic>
      <p:sp>
        <p:nvSpPr>
          <p:cNvPr id="2" name="Titel 1"/>
          <p:cNvSpPr>
            <a:spLocks noGrp="1"/>
          </p:cNvSpPr>
          <p:nvPr>
            <p:ph type="title"/>
          </p:nvPr>
        </p:nvSpPr>
        <p:spPr>
          <a:xfrm>
            <a:off x="491067" y="1233039"/>
            <a:ext cx="10462717"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a:t>Klik om de stijl te bewerken</a:t>
            </a:r>
            <a:endParaRPr lang="nl-NL" dirty="0"/>
          </a:p>
        </p:txBody>
      </p:sp>
      <p:sp>
        <p:nvSpPr>
          <p:cNvPr id="13" name="Tijdelijke aanduiding voor inhoud 2"/>
          <p:cNvSpPr>
            <a:spLocks noGrp="1"/>
          </p:cNvSpPr>
          <p:nvPr>
            <p:ph idx="1"/>
          </p:nvPr>
        </p:nvSpPr>
        <p:spPr>
          <a:xfrm>
            <a:off x="493144" y="1798626"/>
            <a:ext cx="10477573"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shpDatum"/>
          <p:cNvSpPr>
            <a:spLocks noGrp="1" noChangeArrowheads="1"/>
          </p:cNvSpPr>
          <p:nvPr>
            <p:ph type="dt" sz="half" idx="10"/>
          </p:nvPr>
        </p:nvSpPr>
        <p:spPr/>
        <p:txBody>
          <a:bodyPr/>
          <a:lstStyle>
            <a:lvl1pPr eaLnBrk="1" fontAlgn="auto" hangingPunct="1">
              <a:spcAft>
                <a:spcPts val="0"/>
              </a:spcAft>
              <a:defRPr sz="1800">
                <a:cs typeface="+mn-cs"/>
              </a:defRPr>
            </a:lvl1pPr>
          </a:lstStyle>
          <a:p>
            <a:pPr>
              <a:defRPr/>
            </a:pPr>
            <a:endParaRPr lang="nl-NL"/>
          </a:p>
        </p:txBody>
      </p:sp>
      <p:sp>
        <p:nvSpPr>
          <p:cNvPr id="8" name="shpVoettekst"/>
          <p:cNvSpPr>
            <a:spLocks noGrp="1" noChangeArrowheads="1"/>
          </p:cNvSpPr>
          <p:nvPr>
            <p:ph type="ftr" sz="quarter" idx="11"/>
          </p:nvPr>
        </p:nvSpPr>
        <p:spPr/>
        <p:txBody>
          <a:bodyPr/>
          <a:lstStyle>
            <a:lvl1pPr eaLnBrk="1" fontAlgn="auto" hangingPunct="1">
              <a:spcAft>
                <a:spcPts val="0"/>
              </a:spcAft>
              <a:defRPr sz="1800">
                <a:cs typeface="+mn-cs"/>
              </a:defRPr>
            </a:lvl1pPr>
          </a:lstStyle>
          <a:p>
            <a:pPr>
              <a:defRPr/>
            </a:pPr>
            <a:endParaRPr lang="nl-NL"/>
          </a:p>
        </p:txBody>
      </p:sp>
      <p:sp>
        <p:nvSpPr>
          <p:cNvPr id="9" name="shpPagina"/>
          <p:cNvSpPr>
            <a:spLocks noGrp="1" noChangeArrowheads="1"/>
          </p:cNvSpPr>
          <p:nvPr>
            <p:ph type="sldNum" sz="quarter" idx="12"/>
          </p:nvPr>
        </p:nvSpPr>
        <p:spPr/>
        <p:txBody>
          <a:bodyPr/>
          <a:lstStyle>
            <a:lvl1pPr eaLnBrk="1" fontAlgn="auto" hangingPunct="1">
              <a:spcAft>
                <a:spcPts val="0"/>
              </a:spcAft>
              <a:defRPr sz="1800">
                <a:latin typeface="+mn-lt"/>
                <a:cs typeface="+mn-cs"/>
              </a:defRPr>
            </a:lvl1pPr>
          </a:lstStyle>
          <a:p>
            <a:pPr>
              <a:defRPr/>
            </a:pPr>
            <a:fld id="{9AE3E19D-CCFC-4B1F-A9C8-65EF504AE8BD}" type="slidenum">
              <a:rPr lang="nl-NL" altLang="nl-NL"/>
              <a:pPr>
                <a:defRPr/>
              </a:pPr>
              <a:t>‹nr.›</a:t>
            </a:fld>
            <a:endParaRPr lang="nl-NL" altLang="nl-NL"/>
          </a:p>
        </p:txBody>
      </p:sp>
    </p:spTree>
    <p:extLst>
      <p:ext uri="{BB962C8B-B14F-4D97-AF65-F5344CB8AC3E}">
        <p14:creationId xmlns:p14="http://schemas.microsoft.com/office/powerpoint/2010/main" val="3300017759"/>
      </p:ext>
    </p:extLst>
  </p:cSld>
  <p:clrMapOvr>
    <a:overrideClrMapping bg1="lt1" tx1="dk1" bg2="lt2" tx2="dk2" accent1="accent1" accent2="accent2" accent3="accent3" accent4="accent4" accent5="accent5" accent6="accent6" hlink="hlink" folHlink="folHlink"/>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beeld groen">
    <p:bg>
      <p:bgPr>
        <a:solidFill>
          <a:srgbClr val="0E864A"/>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2AEBB7BA-A249-47B2-A846-991EA3D43BF1}"/>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81C5A1"/>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9268A76A-F76E-4F48-AA18-ABE7EC7ED7CF}"/>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AAA1853C-1C79-43E6-AA8E-69A75FAF4FCB}"/>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CEE7D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6BE9885C-72F6-418D-805B-13D30CFB58E1}"/>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AFF887EA-4A2E-4576-AF5C-A3230B061044}"/>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47A48EB4-2D62-48C2-B71A-4F301BBDED03}"/>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36280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met beeld paars">
    <p:bg>
      <p:bgPr>
        <a:solidFill>
          <a:srgbClr val="852F81"/>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F8151B08-199D-48ED-A626-F5117A19B565}"/>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C893C2"/>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0706E636-5A2E-4690-90F7-51A7EDE208EA}"/>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F5D3D0C8-B188-470F-8F7E-0C14A286CEBE}"/>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EBD6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D61BD248-132B-4A6B-9B43-ED6CDE7FF126}"/>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92465BF3-D938-4367-A84C-5B835849185B}"/>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A2A1C888-8986-4878-B4D4-7C5D4FF0DB96}"/>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70374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met beeld roze">
    <p:bg>
      <p:bgPr>
        <a:solidFill>
          <a:srgbClr val="B15688"/>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3917DB41-C6F4-42BD-AF58-7A1E53FF9345}"/>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F6BFD9"/>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365B6C68-96E7-40DD-9B5E-A23CDC4E63F5}"/>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84D7FC7C-26D7-49F4-848B-B50BE1B6F65A}"/>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FAE3E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BD1D3E62-B0A5-4168-947D-3776A11C6EDB}"/>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92D461FE-A2B7-4273-970E-494E8CA0807F}"/>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707283B6-EC2E-45A2-A83D-614F532E8041}"/>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32266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pagina">
    <p:bg>
      <p:bgPr>
        <a:solidFill>
          <a:srgbClr val="3F7C9B"/>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650C1C4A-46A6-4F21-A43C-BF9AF07916C5}"/>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52126C3A-F995-4610-BA95-3B2A4915C985}"/>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3F7C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19437833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1321707" y="564614"/>
            <a:ext cx="9648000" cy="1080000"/>
          </a:xfrm>
          <a:prstGeom prst="rect">
            <a:avLst/>
          </a:prstGeom>
        </p:spPr>
        <p:txBody>
          <a:bodyPr vert="horz" lIns="0" tIns="0" rIns="0" bIns="0" rtlCol="0" anchor="t">
            <a:noAutofit/>
          </a:bodyPr>
          <a:lstStyle/>
          <a:p>
            <a:r>
              <a:rPr lang="nl-NL"/>
              <a:t>[Titel]</a:t>
            </a:r>
            <a:endParaRPr lang="nl-NL" dirty="0"/>
          </a:p>
        </p:txBody>
      </p:sp>
      <p:sp>
        <p:nvSpPr>
          <p:cNvPr id="3" name="Tijdelijke aanduiding voor tekst 2 (JU-Free)"/>
          <p:cNvSpPr>
            <a:spLocks noGrp="1"/>
          </p:cNvSpPr>
          <p:nvPr>
            <p:ph type="body" idx="1"/>
          </p:nvPr>
        </p:nvSpPr>
        <p:spPr bwMode="gray">
          <a:xfrm>
            <a:off x="1321200" y="1817418"/>
            <a:ext cx="9648000" cy="4068000"/>
          </a:xfrm>
          <a:prstGeom prst="rect">
            <a:avLst/>
          </a:prstGeom>
        </p:spPr>
        <p:txBody>
          <a:bodyPr vert="horz" lIns="0" tIns="0" rIns="0" bIns="0" rtlCol="0">
            <a:noAutofit/>
          </a:bodyPr>
          <a:lstStyle/>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4" name="Tijdelijke aanduiding voor datum 3"/>
          <p:cNvSpPr>
            <a:spLocks noGrp="1" noSelect="1"/>
          </p:cNvSpPr>
          <p:nvPr>
            <p:ph type="dt" sz="half" idx="2"/>
          </p:nvPr>
        </p:nvSpPr>
        <p:spPr bwMode="gray">
          <a:xfrm>
            <a:off x="9831484" y="6382477"/>
            <a:ext cx="1260000" cy="252000"/>
          </a:xfrm>
          <a:prstGeom prst="rect">
            <a:avLst/>
          </a:prstGeom>
        </p:spPr>
        <p:txBody>
          <a:bodyPr vert="horz" lIns="0" tIns="0" rIns="0" bIns="0" rtlCol="0" anchor="t">
            <a:noAutofit/>
          </a:bodyPr>
          <a:lstStyle>
            <a:lvl1pPr algn="r">
              <a:defRPr sz="800">
                <a:solidFill>
                  <a:srgbClr val="28348B"/>
                </a:solidFill>
              </a:defRPr>
            </a:lvl1pPr>
          </a:lstStyle>
          <a:p>
            <a:fld id="{7703D7CD-B121-42A5-8C50-3A1F5DD6895B}" type="datetimeFigureOut">
              <a:rPr lang="nl-NL" smtClean="0"/>
              <a:pPr/>
              <a:t>10-2-2026</a:t>
            </a:fld>
            <a:endParaRPr lang="nl-NL" dirty="0"/>
          </a:p>
        </p:txBody>
      </p:sp>
      <p:sp>
        <p:nvSpPr>
          <p:cNvPr id="5" name="Tijdelijke aanduiding voor voettekst 4"/>
          <p:cNvSpPr>
            <a:spLocks noGrp="1" noSelect="1"/>
          </p:cNvSpPr>
          <p:nvPr>
            <p:ph type="ftr" sz="quarter" idx="3"/>
          </p:nvPr>
        </p:nvSpPr>
        <p:spPr bwMode="gray">
          <a:xfrm>
            <a:off x="1321200" y="6382477"/>
            <a:ext cx="6300000" cy="252000"/>
          </a:xfrm>
          <a:prstGeom prst="rect">
            <a:avLst/>
          </a:prstGeom>
        </p:spPr>
        <p:txBody>
          <a:bodyPr vert="horz" lIns="0" tIns="0" rIns="0" bIns="0" rtlCol="0" anchor="t">
            <a:noAutofit/>
          </a:bodyPr>
          <a:lstStyle>
            <a:lvl1pPr algn="l">
              <a:defRPr sz="800">
                <a:solidFill>
                  <a:srgbClr val="28348B"/>
                </a:solidFill>
              </a:defRPr>
            </a:lvl1pPr>
          </a:lstStyle>
          <a:p>
            <a:endParaRPr lang="nl-NL" dirty="0"/>
          </a:p>
        </p:txBody>
      </p:sp>
      <p:sp>
        <p:nvSpPr>
          <p:cNvPr id="6" name="Tijdelijke aanduiding voor dianummer 5"/>
          <p:cNvSpPr>
            <a:spLocks noGrp="1" noSelect="1"/>
          </p:cNvSpPr>
          <p:nvPr>
            <p:ph type="sldNum" sz="quarter" idx="4"/>
          </p:nvPr>
        </p:nvSpPr>
        <p:spPr bwMode="gray">
          <a:xfrm>
            <a:off x="11479546" y="6382477"/>
            <a:ext cx="388800" cy="252000"/>
          </a:xfrm>
          <a:prstGeom prst="rect">
            <a:avLst/>
          </a:prstGeom>
        </p:spPr>
        <p:txBody>
          <a:bodyPr vert="horz" lIns="0" tIns="0" rIns="0" bIns="0" rtlCol="0" anchor="t">
            <a:noAutofit/>
          </a:bodyPr>
          <a:lstStyle>
            <a:lvl1pPr algn="r">
              <a:defRPr sz="800">
                <a:solidFill>
                  <a:srgbClr val="28348B"/>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73" r:id="rId4"/>
    <p:sldLayoutId id="2147483658" r:id="rId5"/>
    <p:sldLayoutId id="2147483674" r:id="rId6"/>
    <p:sldLayoutId id="2147483675" r:id="rId7"/>
    <p:sldLayoutId id="2147483676" r:id="rId8"/>
    <p:sldLayoutId id="2147483659" r:id="rId9"/>
    <p:sldLayoutId id="2147483677" r:id="rId10"/>
    <p:sldLayoutId id="2147483678" r:id="rId11"/>
    <p:sldLayoutId id="2147483679" r:id="rId12"/>
    <p:sldLayoutId id="2147483660" r:id="rId13"/>
    <p:sldLayoutId id="2147483689" r:id="rId14"/>
    <p:sldLayoutId id="2147483690" r:id="rId15"/>
    <p:sldLayoutId id="2147483691" r:id="rId16"/>
    <p:sldLayoutId id="2147483661" r:id="rId17"/>
    <p:sldLayoutId id="2147483662" r:id="rId18"/>
    <p:sldLayoutId id="2147483692" r:id="rId19"/>
    <p:sldLayoutId id="2147483693" r:id="rId20"/>
    <p:sldLayoutId id="2147483694" r:id="rId21"/>
    <p:sldLayoutId id="2147483663" r:id="rId22"/>
    <p:sldLayoutId id="2147483695" r:id="rId23"/>
    <p:sldLayoutId id="2147483696" r:id="rId24"/>
    <p:sldLayoutId id="2147483697" r:id="rId25"/>
    <p:sldLayoutId id="2147483664" r:id="rId26"/>
    <p:sldLayoutId id="2147483698" r:id="rId27"/>
    <p:sldLayoutId id="2147483699" r:id="rId28"/>
    <p:sldLayoutId id="2147483700" r:id="rId29"/>
    <p:sldLayoutId id="2147483665" r:id="rId30"/>
    <p:sldLayoutId id="2147483701" r:id="rId31"/>
    <p:sldLayoutId id="2147483702" r:id="rId32"/>
    <p:sldLayoutId id="2147483703" r:id="rId33"/>
    <p:sldLayoutId id="2147483666" r:id="rId34"/>
    <p:sldLayoutId id="2147483704" r:id="rId35"/>
    <p:sldLayoutId id="2147483705" r:id="rId36"/>
    <p:sldLayoutId id="2147483706" r:id="rId37"/>
    <p:sldLayoutId id="2147483667" r:id="rId38"/>
    <p:sldLayoutId id="2147483707" r:id="rId39"/>
    <p:sldLayoutId id="2147483708" r:id="rId40"/>
    <p:sldLayoutId id="2147483709" r:id="rId41"/>
    <p:sldLayoutId id="2147483668" r:id="rId42"/>
    <p:sldLayoutId id="2147483680" r:id="rId43"/>
    <p:sldLayoutId id="2147483681" r:id="rId44"/>
    <p:sldLayoutId id="2147483682" r:id="rId45"/>
    <p:sldLayoutId id="2147483669" r:id="rId46"/>
    <p:sldLayoutId id="2147483683" r:id="rId47"/>
    <p:sldLayoutId id="2147483684" r:id="rId48"/>
    <p:sldLayoutId id="2147483685" r:id="rId49"/>
    <p:sldLayoutId id="2147483670" r:id="rId50"/>
    <p:sldLayoutId id="2147483686" r:id="rId51"/>
    <p:sldLayoutId id="2147483687" r:id="rId52"/>
    <p:sldLayoutId id="2147483688" r:id="rId53"/>
    <p:sldLayoutId id="2147483710" r:id="rId54"/>
    <p:sldLayoutId id="2147483711" r:id="rId55"/>
    <p:sldLayoutId id="2147483712" r:id="rId56"/>
    <p:sldLayoutId id="2147483713" r:id="rId57"/>
  </p:sldLayoutIdLst>
  <p:txStyles>
    <p:title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p:titleStyle>
    <p:bodyStyle>
      <a:lvl1pPr marL="18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000" kern="1200">
          <a:solidFill>
            <a:schemeClr val="tx1"/>
          </a:solidFill>
          <a:latin typeface="+mn-lt"/>
          <a:ea typeface="+mn-ea"/>
          <a:cs typeface="+mn-cs"/>
        </a:defRPr>
      </a:lvl6pPr>
      <a:lvl7pPr marL="2743200" algn="l" defTabSz="914400" rtl="0" eaLnBrk="1" latinLnBrk="0" hangingPunct="1">
        <a:defRPr sz="1000" kern="1200">
          <a:solidFill>
            <a:schemeClr val="tx1"/>
          </a:solidFill>
          <a:latin typeface="+mn-lt"/>
          <a:ea typeface="+mn-ea"/>
          <a:cs typeface="+mn-cs"/>
        </a:defRPr>
      </a:lvl7pPr>
      <a:lvl8pPr marL="3200400" algn="l" defTabSz="914400" rtl="0" eaLnBrk="1" latinLnBrk="0" hangingPunct="1">
        <a:defRPr sz="1000" kern="1200">
          <a:solidFill>
            <a:schemeClr val="tx1"/>
          </a:solidFill>
          <a:latin typeface="+mn-lt"/>
          <a:ea typeface="+mn-ea"/>
          <a:cs typeface="+mn-cs"/>
        </a:defRPr>
      </a:lvl8pPr>
      <a:lvl9pPr marL="3657600" algn="l" defTabSz="91440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56.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1375833" y="2880086"/>
            <a:ext cx="9072000" cy="2031231"/>
          </a:xfrm>
        </p:spPr>
        <p:txBody>
          <a:bodyPr/>
          <a:lstStyle/>
          <a:p>
            <a:pPr algn="ctr"/>
            <a:r>
              <a:rPr lang="nl-NL" dirty="0"/>
              <a:t>De toekomst van de gezondheidszorg in Nederland valt of staat met samenwerking</a:t>
            </a:r>
          </a:p>
        </p:txBody>
      </p:sp>
    </p:spTree>
    <p:extLst>
      <p:ext uri="{BB962C8B-B14F-4D97-AF65-F5344CB8AC3E}">
        <p14:creationId xmlns:p14="http://schemas.microsoft.com/office/powerpoint/2010/main" val="123247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8" y="564614"/>
            <a:ext cx="8139792" cy="1080000"/>
          </a:xfrm>
        </p:spPr>
        <p:txBody>
          <a:bodyPr/>
          <a:lstStyle/>
          <a:p>
            <a:pPr algn="ctr"/>
            <a:r>
              <a:rPr lang="nl-NL" dirty="0"/>
              <a:t>Consequenties</a:t>
            </a:r>
          </a:p>
        </p:txBody>
      </p:sp>
      <p:sp>
        <p:nvSpPr>
          <p:cNvPr id="3" name="Tijdelijke aanduiding voor tekst 2"/>
          <p:cNvSpPr>
            <a:spLocks noGrp="1"/>
          </p:cNvSpPr>
          <p:nvPr>
            <p:ph type="body" sz="quarter" idx="13"/>
          </p:nvPr>
        </p:nvSpPr>
        <p:spPr/>
        <p:txBody>
          <a:bodyPr/>
          <a:lstStyle/>
          <a:p>
            <a:endParaRPr lang="nl-NL" dirty="0"/>
          </a:p>
          <a:p>
            <a:endParaRPr lang="nl-NL" dirty="0"/>
          </a:p>
        </p:txBody>
      </p:sp>
      <p:sp>
        <p:nvSpPr>
          <p:cNvPr id="4" name="Tekstvak 3">
            <a:extLst>
              <a:ext uri="{FF2B5EF4-FFF2-40B4-BE49-F238E27FC236}">
                <a16:creationId xmlns:a16="http://schemas.microsoft.com/office/drawing/2014/main" id="{42C0A309-893F-1A56-4777-A3C77CE27354}"/>
              </a:ext>
            </a:extLst>
          </p:cNvPr>
          <p:cNvSpPr txBox="1"/>
          <p:nvPr/>
        </p:nvSpPr>
        <p:spPr>
          <a:xfrm>
            <a:off x="2360083" y="2514600"/>
            <a:ext cx="6783917" cy="2677656"/>
          </a:xfrm>
          <a:prstGeom prst="rect">
            <a:avLst/>
          </a:prstGeom>
          <a:noFill/>
        </p:spPr>
        <p:txBody>
          <a:bodyPr wrap="square" rtlCol="0">
            <a:spAutoFit/>
          </a:bodyPr>
          <a:lstStyle/>
          <a:p>
            <a:pPr algn="l"/>
            <a:r>
              <a:rPr lang="nl-NL" sz="2800" dirty="0"/>
              <a:t>100.000 patiënten * 2 dagen eerder naar huis</a:t>
            </a:r>
          </a:p>
          <a:p>
            <a:pPr algn="l"/>
            <a:endParaRPr lang="nl-NL" sz="2800" dirty="0"/>
          </a:p>
          <a:p>
            <a:pPr algn="l"/>
            <a:r>
              <a:rPr lang="nl-NL" sz="2800" dirty="0"/>
              <a:t>200.000 dagen lege bedden</a:t>
            </a:r>
          </a:p>
          <a:p>
            <a:pPr algn="l"/>
            <a:endParaRPr lang="nl-NL" sz="2800" dirty="0"/>
          </a:p>
          <a:p>
            <a:pPr algn="l"/>
            <a:r>
              <a:rPr lang="nl-NL" sz="2800" dirty="0"/>
              <a:t>Ziekenhuis van 500 bedden kan dicht</a:t>
            </a:r>
          </a:p>
        </p:txBody>
      </p:sp>
    </p:spTree>
    <p:extLst>
      <p:ext uri="{BB962C8B-B14F-4D97-AF65-F5344CB8AC3E}">
        <p14:creationId xmlns:p14="http://schemas.microsoft.com/office/powerpoint/2010/main" val="237368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8" y="564614"/>
            <a:ext cx="8139792" cy="1080000"/>
          </a:xfrm>
        </p:spPr>
        <p:txBody>
          <a:bodyPr/>
          <a:lstStyle/>
          <a:p>
            <a:pPr algn="ctr"/>
            <a:r>
              <a:rPr lang="nl-NL" dirty="0"/>
              <a:t>Of</a:t>
            </a:r>
          </a:p>
        </p:txBody>
      </p:sp>
      <p:sp>
        <p:nvSpPr>
          <p:cNvPr id="3" name="Tijdelijke aanduiding voor tekst 2"/>
          <p:cNvSpPr>
            <a:spLocks noGrp="1"/>
          </p:cNvSpPr>
          <p:nvPr>
            <p:ph type="body" sz="quarter" idx="13"/>
          </p:nvPr>
        </p:nvSpPr>
        <p:spPr/>
        <p:txBody>
          <a:bodyPr/>
          <a:lstStyle/>
          <a:p>
            <a:endParaRPr lang="nl-NL" dirty="0"/>
          </a:p>
          <a:p>
            <a:endParaRPr lang="nl-NL" dirty="0"/>
          </a:p>
        </p:txBody>
      </p:sp>
      <p:sp>
        <p:nvSpPr>
          <p:cNvPr id="4" name="Tekstvak 3">
            <a:extLst>
              <a:ext uri="{FF2B5EF4-FFF2-40B4-BE49-F238E27FC236}">
                <a16:creationId xmlns:a16="http://schemas.microsoft.com/office/drawing/2014/main" id="{42C0A309-893F-1A56-4777-A3C77CE27354}"/>
              </a:ext>
            </a:extLst>
          </p:cNvPr>
          <p:cNvSpPr txBox="1"/>
          <p:nvPr/>
        </p:nvSpPr>
        <p:spPr>
          <a:xfrm>
            <a:off x="2360083" y="2514600"/>
            <a:ext cx="6783917" cy="1384995"/>
          </a:xfrm>
          <a:prstGeom prst="rect">
            <a:avLst/>
          </a:prstGeom>
          <a:noFill/>
        </p:spPr>
        <p:txBody>
          <a:bodyPr wrap="square" rtlCol="0">
            <a:spAutoFit/>
          </a:bodyPr>
          <a:lstStyle/>
          <a:p>
            <a:pPr algn="l"/>
            <a:r>
              <a:rPr lang="nl-NL" sz="2800" dirty="0"/>
              <a:t>200.000 andere (opvul</a:t>
            </a:r>
            <a:r>
              <a:rPr lang="nl-NL" sz="2800"/>
              <a:t>)zorg</a:t>
            </a:r>
            <a:endParaRPr lang="nl-NL" sz="2800" dirty="0"/>
          </a:p>
          <a:p>
            <a:pPr algn="l"/>
            <a:endParaRPr lang="nl-NL" sz="2800" dirty="0"/>
          </a:p>
          <a:p>
            <a:pPr algn="l"/>
            <a:r>
              <a:rPr lang="nl-NL" sz="2800" dirty="0"/>
              <a:t>Dubbele kosten</a:t>
            </a:r>
          </a:p>
        </p:txBody>
      </p:sp>
    </p:spTree>
    <p:extLst>
      <p:ext uri="{BB962C8B-B14F-4D97-AF65-F5344CB8AC3E}">
        <p14:creationId xmlns:p14="http://schemas.microsoft.com/office/powerpoint/2010/main" val="268070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54C97-D486-4CC4-041D-E3EF5406F0CE}"/>
              </a:ext>
            </a:extLst>
          </p:cNvPr>
          <p:cNvSpPr>
            <a:spLocks noGrp="1"/>
          </p:cNvSpPr>
          <p:nvPr>
            <p:ph type="title"/>
          </p:nvPr>
        </p:nvSpPr>
        <p:spPr>
          <a:xfrm>
            <a:off x="1321708" y="564614"/>
            <a:ext cx="9102875" cy="1080000"/>
          </a:xfrm>
        </p:spPr>
        <p:txBody>
          <a:bodyPr/>
          <a:lstStyle/>
          <a:p>
            <a:pPr algn="ctr"/>
            <a:r>
              <a:rPr lang="nl-NL" dirty="0"/>
              <a:t>Positie zelfstandige klinieken</a:t>
            </a:r>
          </a:p>
        </p:txBody>
      </p:sp>
      <p:sp>
        <p:nvSpPr>
          <p:cNvPr id="3" name="Tijdelijke aanduiding voor tekst 2">
            <a:extLst>
              <a:ext uri="{FF2B5EF4-FFF2-40B4-BE49-F238E27FC236}">
                <a16:creationId xmlns:a16="http://schemas.microsoft.com/office/drawing/2014/main" id="{17F040A7-F5A3-1674-42CE-4A6581CFAC7E}"/>
              </a:ext>
            </a:extLst>
          </p:cNvPr>
          <p:cNvSpPr>
            <a:spLocks noGrp="1"/>
          </p:cNvSpPr>
          <p:nvPr>
            <p:ph type="body" sz="quarter" idx="13"/>
          </p:nvPr>
        </p:nvSpPr>
        <p:spPr>
          <a:xfrm>
            <a:off x="1320800" y="1817688"/>
            <a:ext cx="8553450" cy="4068000"/>
          </a:xfrm>
        </p:spPr>
        <p:txBody>
          <a:bodyPr/>
          <a:lstStyle/>
          <a:p>
            <a:r>
              <a:rPr lang="nl-NL" sz="3600" b="1" dirty="0">
                <a:solidFill>
                  <a:schemeClr val="accent1"/>
                </a:solidFill>
              </a:rPr>
              <a:t>Concurrerend en dus bedreigend</a:t>
            </a:r>
          </a:p>
        </p:txBody>
      </p:sp>
    </p:spTree>
    <p:extLst>
      <p:ext uri="{BB962C8B-B14F-4D97-AF65-F5344CB8AC3E}">
        <p14:creationId xmlns:p14="http://schemas.microsoft.com/office/powerpoint/2010/main" val="4050395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C32580FB-207D-CFAC-0BF7-77D6DD27EE4E}"/>
              </a:ext>
            </a:extLst>
          </p:cNvPr>
          <p:cNvGraphicFramePr>
            <a:graphicFrameLocks noGrp="1"/>
          </p:cNvGraphicFramePr>
          <p:nvPr>
            <p:ph idx="1"/>
          </p:nvPr>
        </p:nvGraphicFramePr>
        <p:xfrm>
          <a:off x="377296" y="1703388"/>
          <a:ext cx="5390620" cy="4273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afiek 11">
            <a:extLst>
              <a:ext uri="{FF2B5EF4-FFF2-40B4-BE49-F238E27FC236}">
                <a16:creationId xmlns:a16="http://schemas.microsoft.com/office/drawing/2014/main" id="{71B63AAA-01A3-9EAE-65F4-E345E038BE39}"/>
              </a:ext>
              <a:ext uri="{147F2762-F138-4A5C-976F-8EAC2B608ADB}">
                <a16:predDERef xmlns:a16="http://schemas.microsoft.com/office/drawing/2014/main" pred="{F5C79971-1FDB-69C8-A6D2-238F0A8BFA85}"/>
              </a:ext>
            </a:extLst>
          </p:cNvPr>
          <p:cNvGraphicFramePr>
            <a:graphicFrameLocks/>
          </p:cNvGraphicFramePr>
          <p:nvPr/>
        </p:nvGraphicFramePr>
        <p:xfrm>
          <a:off x="5482167" y="1788583"/>
          <a:ext cx="6332537" cy="39407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vak 12">
            <a:extLst>
              <a:ext uri="{FF2B5EF4-FFF2-40B4-BE49-F238E27FC236}">
                <a16:creationId xmlns:a16="http://schemas.microsoft.com/office/drawing/2014/main" id="{559BEC72-BB0B-1E76-CC51-59FA94C001B0}"/>
              </a:ext>
            </a:extLst>
          </p:cNvPr>
          <p:cNvSpPr txBox="1"/>
          <p:nvPr/>
        </p:nvSpPr>
        <p:spPr>
          <a:xfrm>
            <a:off x="2874433" y="3922183"/>
            <a:ext cx="1828800" cy="369332"/>
          </a:xfrm>
          <a:prstGeom prst="rect">
            <a:avLst/>
          </a:prstGeom>
          <a:noFill/>
        </p:spPr>
        <p:txBody>
          <a:bodyPr wrap="square" rtlCol="0">
            <a:spAutoFit/>
          </a:bodyPr>
          <a:lstStyle/>
          <a:p>
            <a:pPr algn="l"/>
            <a:r>
              <a:rPr lang="nl-NL" b="1" dirty="0">
                <a:solidFill>
                  <a:schemeClr val="bg1"/>
                </a:solidFill>
              </a:rPr>
              <a:t>B</a:t>
            </a:r>
          </a:p>
        </p:txBody>
      </p:sp>
      <p:sp>
        <p:nvSpPr>
          <p:cNvPr id="14" name="Tekstvak 13">
            <a:extLst>
              <a:ext uri="{FF2B5EF4-FFF2-40B4-BE49-F238E27FC236}">
                <a16:creationId xmlns:a16="http://schemas.microsoft.com/office/drawing/2014/main" id="{18C4669B-5285-26ED-AB8C-2BBE0B8305D3}"/>
              </a:ext>
            </a:extLst>
          </p:cNvPr>
          <p:cNvSpPr txBox="1"/>
          <p:nvPr/>
        </p:nvSpPr>
        <p:spPr>
          <a:xfrm>
            <a:off x="1593851" y="2897717"/>
            <a:ext cx="1828800" cy="369332"/>
          </a:xfrm>
          <a:prstGeom prst="rect">
            <a:avLst/>
          </a:prstGeom>
          <a:noFill/>
        </p:spPr>
        <p:txBody>
          <a:bodyPr wrap="square" rtlCol="0">
            <a:spAutoFit/>
          </a:bodyPr>
          <a:lstStyle/>
          <a:p>
            <a:pPr algn="l"/>
            <a:r>
              <a:rPr lang="nl-NL" b="1" dirty="0">
                <a:solidFill>
                  <a:schemeClr val="bg1"/>
                </a:solidFill>
              </a:rPr>
              <a:t>C</a:t>
            </a:r>
          </a:p>
        </p:txBody>
      </p:sp>
      <p:sp>
        <p:nvSpPr>
          <p:cNvPr id="15" name="Tekstvak 14">
            <a:extLst>
              <a:ext uri="{FF2B5EF4-FFF2-40B4-BE49-F238E27FC236}">
                <a16:creationId xmlns:a16="http://schemas.microsoft.com/office/drawing/2014/main" id="{CAA301C9-0A41-122E-711E-07ED999C40B2}"/>
              </a:ext>
            </a:extLst>
          </p:cNvPr>
          <p:cNvSpPr txBox="1"/>
          <p:nvPr/>
        </p:nvSpPr>
        <p:spPr>
          <a:xfrm>
            <a:off x="3788833" y="2713051"/>
            <a:ext cx="1828800" cy="369332"/>
          </a:xfrm>
          <a:prstGeom prst="rect">
            <a:avLst/>
          </a:prstGeom>
          <a:noFill/>
        </p:spPr>
        <p:txBody>
          <a:bodyPr wrap="square" rtlCol="0">
            <a:spAutoFit/>
          </a:bodyPr>
          <a:lstStyle/>
          <a:p>
            <a:pPr algn="l"/>
            <a:r>
              <a:rPr lang="nl-NL" b="1" dirty="0">
                <a:solidFill>
                  <a:schemeClr val="bg1"/>
                </a:solidFill>
              </a:rPr>
              <a:t>A</a:t>
            </a:r>
          </a:p>
        </p:txBody>
      </p:sp>
      <p:sp>
        <p:nvSpPr>
          <p:cNvPr id="16" name="Tekstvak 15">
            <a:extLst>
              <a:ext uri="{FF2B5EF4-FFF2-40B4-BE49-F238E27FC236}">
                <a16:creationId xmlns:a16="http://schemas.microsoft.com/office/drawing/2014/main" id="{53BA9D6D-B1D3-506A-9B6B-36CD11F85A1B}"/>
              </a:ext>
            </a:extLst>
          </p:cNvPr>
          <p:cNvSpPr txBox="1"/>
          <p:nvPr/>
        </p:nvSpPr>
        <p:spPr>
          <a:xfrm>
            <a:off x="2623609" y="2389202"/>
            <a:ext cx="1828800" cy="369332"/>
          </a:xfrm>
          <a:prstGeom prst="rect">
            <a:avLst/>
          </a:prstGeom>
          <a:noFill/>
        </p:spPr>
        <p:txBody>
          <a:bodyPr wrap="square" rtlCol="0">
            <a:spAutoFit/>
          </a:bodyPr>
          <a:lstStyle/>
          <a:p>
            <a:pPr algn="l"/>
            <a:r>
              <a:rPr lang="nl-NL" b="1" dirty="0">
                <a:solidFill>
                  <a:schemeClr val="bg1"/>
                </a:solidFill>
              </a:rPr>
              <a:t>D</a:t>
            </a:r>
          </a:p>
        </p:txBody>
      </p:sp>
      <p:sp>
        <p:nvSpPr>
          <p:cNvPr id="2" name="Tekstvak 1">
            <a:extLst>
              <a:ext uri="{FF2B5EF4-FFF2-40B4-BE49-F238E27FC236}">
                <a16:creationId xmlns:a16="http://schemas.microsoft.com/office/drawing/2014/main" id="{B4FF8D02-960A-2304-D17B-54E0D3ABB7E2}"/>
              </a:ext>
            </a:extLst>
          </p:cNvPr>
          <p:cNvSpPr txBox="1"/>
          <p:nvPr/>
        </p:nvSpPr>
        <p:spPr>
          <a:xfrm>
            <a:off x="9008003" y="2389202"/>
            <a:ext cx="1828800" cy="369332"/>
          </a:xfrm>
          <a:prstGeom prst="rect">
            <a:avLst/>
          </a:prstGeom>
          <a:noFill/>
        </p:spPr>
        <p:txBody>
          <a:bodyPr wrap="square" rtlCol="0">
            <a:spAutoFit/>
          </a:bodyPr>
          <a:lstStyle/>
          <a:p>
            <a:pPr algn="l"/>
            <a:r>
              <a:rPr lang="nl-NL" b="1" dirty="0">
                <a:solidFill>
                  <a:schemeClr val="bg1"/>
                </a:solidFill>
              </a:rPr>
              <a:t>A</a:t>
            </a:r>
          </a:p>
        </p:txBody>
      </p:sp>
      <p:sp>
        <p:nvSpPr>
          <p:cNvPr id="3" name="Tekstvak 2">
            <a:extLst>
              <a:ext uri="{FF2B5EF4-FFF2-40B4-BE49-F238E27FC236}">
                <a16:creationId xmlns:a16="http://schemas.microsoft.com/office/drawing/2014/main" id="{8CC9B44C-EA1B-C95E-838E-C01F9DF3EBAE}"/>
              </a:ext>
            </a:extLst>
          </p:cNvPr>
          <p:cNvSpPr txBox="1"/>
          <p:nvPr/>
        </p:nvSpPr>
        <p:spPr>
          <a:xfrm>
            <a:off x="9838266" y="3174487"/>
            <a:ext cx="1828800" cy="369332"/>
          </a:xfrm>
          <a:prstGeom prst="rect">
            <a:avLst/>
          </a:prstGeom>
          <a:noFill/>
        </p:spPr>
        <p:txBody>
          <a:bodyPr wrap="square" rtlCol="0">
            <a:spAutoFit/>
          </a:bodyPr>
          <a:lstStyle/>
          <a:p>
            <a:pPr algn="l"/>
            <a:r>
              <a:rPr lang="nl-NL" b="1" dirty="0">
                <a:solidFill>
                  <a:schemeClr val="bg1"/>
                </a:solidFill>
              </a:rPr>
              <a:t>B</a:t>
            </a:r>
          </a:p>
        </p:txBody>
      </p:sp>
      <p:sp>
        <p:nvSpPr>
          <p:cNvPr id="4" name="Tekstvak 3">
            <a:extLst>
              <a:ext uri="{FF2B5EF4-FFF2-40B4-BE49-F238E27FC236}">
                <a16:creationId xmlns:a16="http://schemas.microsoft.com/office/drawing/2014/main" id="{3C3CCCA4-C4E4-25C4-C223-9F5DC6D0AD7F}"/>
              </a:ext>
            </a:extLst>
          </p:cNvPr>
          <p:cNvSpPr txBox="1"/>
          <p:nvPr/>
        </p:nvSpPr>
        <p:spPr>
          <a:xfrm>
            <a:off x="7461250" y="3414701"/>
            <a:ext cx="1828800" cy="369332"/>
          </a:xfrm>
          <a:prstGeom prst="rect">
            <a:avLst/>
          </a:prstGeom>
          <a:noFill/>
        </p:spPr>
        <p:txBody>
          <a:bodyPr wrap="square" rtlCol="0">
            <a:spAutoFit/>
          </a:bodyPr>
          <a:lstStyle/>
          <a:p>
            <a:pPr algn="l"/>
            <a:r>
              <a:rPr lang="nl-NL" b="1" dirty="0">
                <a:solidFill>
                  <a:schemeClr val="bg1"/>
                </a:solidFill>
              </a:rPr>
              <a:t>C</a:t>
            </a:r>
          </a:p>
        </p:txBody>
      </p:sp>
      <p:sp>
        <p:nvSpPr>
          <p:cNvPr id="5" name="Tekstvak 4">
            <a:extLst>
              <a:ext uri="{FF2B5EF4-FFF2-40B4-BE49-F238E27FC236}">
                <a16:creationId xmlns:a16="http://schemas.microsoft.com/office/drawing/2014/main" id="{4E8F1EE7-5E3F-C8A0-F6F4-2EE7D2EAC8C3}"/>
              </a:ext>
            </a:extLst>
          </p:cNvPr>
          <p:cNvSpPr txBox="1"/>
          <p:nvPr/>
        </p:nvSpPr>
        <p:spPr>
          <a:xfrm>
            <a:off x="8009466" y="2389202"/>
            <a:ext cx="1828800" cy="369332"/>
          </a:xfrm>
          <a:prstGeom prst="rect">
            <a:avLst/>
          </a:prstGeom>
          <a:noFill/>
        </p:spPr>
        <p:txBody>
          <a:bodyPr wrap="square" rtlCol="0">
            <a:spAutoFit/>
          </a:bodyPr>
          <a:lstStyle/>
          <a:p>
            <a:pPr algn="l"/>
            <a:r>
              <a:rPr lang="nl-NL" b="1" dirty="0">
                <a:solidFill>
                  <a:schemeClr val="bg1"/>
                </a:solidFill>
              </a:rPr>
              <a:t>D</a:t>
            </a:r>
          </a:p>
        </p:txBody>
      </p:sp>
      <p:sp>
        <p:nvSpPr>
          <p:cNvPr id="7" name="Tekstvak 6">
            <a:extLst>
              <a:ext uri="{FF2B5EF4-FFF2-40B4-BE49-F238E27FC236}">
                <a16:creationId xmlns:a16="http://schemas.microsoft.com/office/drawing/2014/main" id="{996A162B-6ACF-1C89-08F6-8298DD334F13}"/>
              </a:ext>
            </a:extLst>
          </p:cNvPr>
          <p:cNvSpPr txBox="1"/>
          <p:nvPr/>
        </p:nvSpPr>
        <p:spPr>
          <a:xfrm>
            <a:off x="4874944" y="1184638"/>
            <a:ext cx="2635253" cy="1200329"/>
          </a:xfrm>
          <a:prstGeom prst="rect">
            <a:avLst/>
          </a:prstGeom>
          <a:noFill/>
        </p:spPr>
        <p:txBody>
          <a:bodyPr wrap="square" rtlCol="0">
            <a:spAutoFit/>
          </a:bodyPr>
          <a:lstStyle/>
          <a:p>
            <a:pPr algn="l"/>
            <a:r>
              <a:rPr lang="nl-NL" dirty="0"/>
              <a:t>A preventie</a:t>
            </a:r>
          </a:p>
          <a:p>
            <a:pPr algn="l"/>
            <a:r>
              <a:rPr lang="nl-NL" dirty="0"/>
              <a:t>B thuis</a:t>
            </a:r>
          </a:p>
          <a:p>
            <a:pPr algn="l"/>
            <a:r>
              <a:rPr lang="nl-NL" dirty="0"/>
              <a:t>C laag complex</a:t>
            </a:r>
          </a:p>
          <a:p>
            <a:pPr algn="l"/>
            <a:r>
              <a:rPr lang="nl-NL" dirty="0"/>
              <a:t>D hoog complex</a:t>
            </a:r>
          </a:p>
        </p:txBody>
      </p:sp>
      <p:sp>
        <p:nvSpPr>
          <p:cNvPr id="8" name="Tekstvak 7">
            <a:extLst>
              <a:ext uri="{FF2B5EF4-FFF2-40B4-BE49-F238E27FC236}">
                <a16:creationId xmlns:a16="http://schemas.microsoft.com/office/drawing/2014/main" id="{9023C92C-2C6C-F637-A1F6-AE0261341FB7}"/>
              </a:ext>
            </a:extLst>
          </p:cNvPr>
          <p:cNvSpPr txBox="1"/>
          <p:nvPr/>
        </p:nvSpPr>
        <p:spPr>
          <a:xfrm>
            <a:off x="5181600" y="2514600"/>
            <a:ext cx="1828800" cy="1828800"/>
          </a:xfrm>
          <a:prstGeom prst="rect">
            <a:avLst/>
          </a:prstGeom>
          <a:noFill/>
        </p:spPr>
        <p:txBody>
          <a:bodyPr wrap="square" rtlCol="0">
            <a:spAutoFit/>
          </a:bodyPr>
          <a:lstStyle/>
          <a:p>
            <a:pPr algn="l"/>
            <a:endParaRPr lang="nl-NL" dirty="0"/>
          </a:p>
        </p:txBody>
      </p:sp>
      <p:sp>
        <p:nvSpPr>
          <p:cNvPr id="9" name="Tekstvak 8">
            <a:extLst>
              <a:ext uri="{FF2B5EF4-FFF2-40B4-BE49-F238E27FC236}">
                <a16:creationId xmlns:a16="http://schemas.microsoft.com/office/drawing/2014/main" id="{2D592FA3-D5EE-AD3C-FFA0-78BD68ECFF92}"/>
              </a:ext>
            </a:extLst>
          </p:cNvPr>
          <p:cNvSpPr txBox="1"/>
          <p:nvPr/>
        </p:nvSpPr>
        <p:spPr>
          <a:xfrm>
            <a:off x="1657351" y="242114"/>
            <a:ext cx="2876550" cy="461665"/>
          </a:xfrm>
          <a:prstGeom prst="rect">
            <a:avLst/>
          </a:prstGeom>
          <a:noFill/>
        </p:spPr>
        <p:txBody>
          <a:bodyPr wrap="square" rtlCol="0">
            <a:spAutoFit/>
          </a:bodyPr>
          <a:lstStyle/>
          <a:p>
            <a:pPr algn="l"/>
            <a:r>
              <a:rPr lang="nl-NL" sz="2400" b="1" dirty="0"/>
              <a:t>TRANSITIE</a:t>
            </a:r>
          </a:p>
        </p:txBody>
      </p:sp>
    </p:spTree>
    <p:extLst>
      <p:ext uri="{BB962C8B-B14F-4D97-AF65-F5344CB8AC3E}">
        <p14:creationId xmlns:p14="http://schemas.microsoft.com/office/powerpoint/2010/main" val="1206743415"/>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21705" y="564614"/>
            <a:ext cx="6888439" cy="1080000"/>
          </a:xfrm>
        </p:spPr>
        <p:txBody>
          <a:bodyPr/>
          <a:lstStyle/>
          <a:p>
            <a:r>
              <a:rPr lang="nl-NL" dirty="0"/>
              <a:t>Waarom passende zorg?</a:t>
            </a:r>
          </a:p>
        </p:txBody>
      </p:sp>
      <p:sp>
        <p:nvSpPr>
          <p:cNvPr id="6" name="Tijdelijke aanduiding voor tekst 5"/>
          <p:cNvSpPr>
            <a:spLocks noGrp="1"/>
          </p:cNvSpPr>
          <p:nvPr>
            <p:ph type="body" sz="quarter" idx="13"/>
          </p:nvPr>
        </p:nvSpPr>
        <p:spPr>
          <a:xfrm>
            <a:off x="1320800" y="1817688"/>
            <a:ext cx="5936034" cy="4068000"/>
          </a:xfrm>
        </p:spPr>
        <p:txBody>
          <a:bodyPr/>
          <a:lstStyle/>
          <a:p>
            <a:r>
              <a:rPr lang="nl-NL" b="1" dirty="0">
                <a:solidFill>
                  <a:schemeClr val="accent1">
                    <a:lumMod val="90000"/>
                    <a:lumOff val="10000"/>
                  </a:schemeClr>
                </a:solidFill>
              </a:rPr>
              <a:t>We maken ons zorgen over de toegankelijkheid en betaalbaarheid van de zorg. </a:t>
            </a:r>
          </a:p>
          <a:p>
            <a:endParaRPr lang="nl-NL" b="1" dirty="0">
              <a:solidFill>
                <a:schemeClr val="accent1">
                  <a:lumMod val="90000"/>
                  <a:lumOff val="10000"/>
                </a:schemeClr>
              </a:solidFill>
            </a:endParaRPr>
          </a:p>
          <a:p>
            <a:r>
              <a:rPr lang="nl-NL" b="1" dirty="0">
                <a:solidFill>
                  <a:schemeClr val="accent1">
                    <a:lumMod val="90000"/>
                    <a:lumOff val="10000"/>
                  </a:schemeClr>
                </a:solidFill>
              </a:rPr>
              <a:t>Die staat de komende jaren enorm onder druk. Dat komt doordat we allemaal steeds ouder worden en steeds meer kampen met (meerdere) chronische ziekten. </a:t>
            </a:r>
          </a:p>
          <a:p>
            <a:endParaRPr lang="nl-NL" b="1" dirty="0">
              <a:solidFill>
                <a:schemeClr val="accent1">
                  <a:lumMod val="90000"/>
                  <a:lumOff val="10000"/>
                </a:schemeClr>
              </a:solidFill>
            </a:endParaRPr>
          </a:p>
          <a:p>
            <a:r>
              <a:rPr lang="nl-NL" b="1" dirty="0">
                <a:solidFill>
                  <a:schemeClr val="accent1">
                    <a:lumMod val="90000"/>
                    <a:lumOff val="10000"/>
                  </a:schemeClr>
                </a:solidFill>
              </a:rPr>
              <a:t>Daarnaast zien we dat personeelstekorten en andere demografische factoren de toegankelijkheid van de zorg drukken. </a:t>
            </a:r>
          </a:p>
          <a:p>
            <a:endParaRPr lang="nl-NL" b="1" dirty="0">
              <a:solidFill>
                <a:schemeClr val="accent1">
                  <a:lumMod val="90000"/>
                  <a:lumOff val="10000"/>
                </a:schemeClr>
              </a:solidFill>
            </a:endParaRPr>
          </a:p>
          <a:p>
            <a:r>
              <a:rPr lang="nl-NL" b="1" dirty="0">
                <a:solidFill>
                  <a:schemeClr val="accent1">
                    <a:lumMod val="90000"/>
                    <a:lumOff val="10000"/>
                  </a:schemeClr>
                </a:solidFill>
              </a:rPr>
              <a:t>De zorg moet anders georganiseerd worden om de zorg toegankelijk en betaalbaar te houden voor iedereen. </a:t>
            </a:r>
          </a:p>
          <a:p>
            <a:endParaRPr lang="nl-NL" b="1" dirty="0">
              <a:solidFill>
                <a:schemeClr val="accent1">
                  <a:lumMod val="90000"/>
                  <a:lumOff val="10000"/>
                </a:schemeClr>
              </a:solidFill>
            </a:endParaRPr>
          </a:p>
        </p:txBody>
      </p:sp>
      <p:pic>
        <p:nvPicPr>
          <p:cNvPr id="8" name="Afbeelding 7"/>
          <p:cNvPicPr>
            <a:picLocks noChangeAspect="1"/>
          </p:cNvPicPr>
          <p:nvPr/>
        </p:nvPicPr>
        <p:blipFill rotWithShape="1">
          <a:blip r:embed="rId3"/>
          <a:srcRect l="16143" t="33921" r="36271" b="19160"/>
          <a:stretch/>
        </p:blipFill>
        <p:spPr>
          <a:xfrm>
            <a:off x="7645941" y="2501724"/>
            <a:ext cx="4202837" cy="2330971"/>
          </a:xfrm>
          <a:prstGeom prst="rect">
            <a:avLst/>
          </a:prstGeom>
        </p:spPr>
      </p:pic>
    </p:spTree>
    <p:extLst>
      <p:ext uri="{BB962C8B-B14F-4D97-AF65-F5344CB8AC3E}">
        <p14:creationId xmlns:p14="http://schemas.microsoft.com/office/powerpoint/2010/main" val="209202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8" y="564614"/>
            <a:ext cx="8139792" cy="1080000"/>
          </a:xfrm>
        </p:spPr>
        <p:txBody>
          <a:bodyPr/>
          <a:lstStyle/>
          <a:p>
            <a:r>
              <a:rPr lang="nl-NL" dirty="0"/>
              <a:t>En dus moeten we veranderen</a:t>
            </a:r>
          </a:p>
        </p:txBody>
      </p:sp>
      <p:sp>
        <p:nvSpPr>
          <p:cNvPr id="3" name="Tijdelijke aanduiding voor tekst 2"/>
          <p:cNvSpPr>
            <a:spLocks noGrp="1"/>
          </p:cNvSpPr>
          <p:nvPr>
            <p:ph type="body" sz="quarter" idx="13"/>
          </p:nvPr>
        </p:nvSpPr>
        <p:spPr>
          <a:xfrm>
            <a:off x="1320800" y="1817688"/>
            <a:ext cx="10414000" cy="4068000"/>
          </a:xfrm>
        </p:spPr>
        <p:txBody>
          <a:bodyPr/>
          <a:lstStyle/>
          <a:p>
            <a:r>
              <a:rPr lang="nl-NL" dirty="0"/>
              <a:t>Wat is er nodig en wat draagt bij? (wat mensen zelf kunnen zullen ze zelf moeten (laten) doen)</a:t>
            </a:r>
          </a:p>
          <a:p>
            <a:endParaRPr lang="nl-NL" dirty="0"/>
          </a:p>
          <a:p>
            <a:r>
              <a:rPr lang="nl-NL" dirty="0"/>
              <a:t>Lokaal, regionaal of centraal?</a:t>
            </a:r>
            <a:br>
              <a:rPr lang="nl-NL" dirty="0"/>
            </a:br>
            <a:endParaRPr lang="nl-NL" dirty="0"/>
          </a:p>
          <a:p>
            <a:r>
              <a:rPr lang="nl-NL" dirty="0"/>
              <a:t>Waar kunnen we dat het beste doen (thuis, ziekenhuis, zelfstandige kliniek)?</a:t>
            </a:r>
            <a:br>
              <a:rPr lang="nl-NL" dirty="0"/>
            </a:br>
            <a:endParaRPr lang="nl-NL" dirty="0"/>
          </a:p>
          <a:p>
            <a:r>
              <a:rPr lang="nl-NL" dirty="0"/>
              <a:t>Hoe kunnen we dat het beste doen (digitaal, fysiek)?</a:t>
            </a:r>
            <a:br>
              <a:rPr lang="nl-NL" dirty="0"/>
            </a:br>
            <a:endParaRPr lang="nl-NL" dirty="0"/>
          </a:p>
          <a:p>
            <a:r>
              <a:rPr lang="nl-NL" dirty="0"/>
              <a:t>Wie kan dit het beste doen (taakherschikking)?</a:t>
            </a:r>
          </a:p>
          <a:p>
            <a:endParaRPr lang="nl-NL" dirty="0"/>
          </a:p>
        </p:txBody>
      </p:sp>
    </p:spTree>
    <p:extLst>
      <p:ext uri="{BB962C8B-B14F-4D97-AF65-F5344CB8AC3E}">
        <p14:creationId xmlns:p14="http://schemas.microsoft.com/office/powerpoint/2010/main" val="232447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ongemakkelijk gesprek?</a:t>
            </a:r>
          </a:p>
        </p:txBody>
      </p:sp>
      <p:sp>
        <p:nvSpPr>
          <p:cNvPr id="5" name="Tijdelijke aanduiding voor tekst 4"/>
          <p:cNvSpPr>
            <a:spLocks noGrp="1"/>
          </p:cNvSpPr>
          <p:nvPr>
            <p:ph type="body" sz="quarter" idx="14"/>
          </p:nvPr>
        </p:nvSpPr>
        <p:spPr>
          <a:xfrm>
            <a:off x="1321707" y="1817688"/>
            <a:ext cx="7883254" cy="4068000"/>
          </a:xfrm>
        </p:spPr>
        <p:txBody>
          <a:bodyPr/>
          <a:lstStyle/>
          <a:p>
            <a:r>
              <a:rPr lang="nl-NL" dirty="0"/>
              <a:t>Passende zorg betekent behandelreductie in alle instellingen.</a:t>
            </a:r>
          </a:p>
          <a:p>
            <a:endParaRPr lang="nl-NL" dirty="0"/>
          </a:p>
          <a:p>
            <a:r>
              <a:rPr lang="nl-NL" dirty="0"/>
              <a:t>Passende zorg betekent een enorme verschuiving van zorg naar de eigen leefomgeving van mensen.</a:t>
            </a:r>
          </a:p>
          <a:p>
            <a:endParaRPr lang="nl-NL" dirty="0"/>
          </a:p>
          <a:p>
            <a:r>
              <a:rPr lang="nl-NL" dirty="0"/>
              <a:t>Passende zorg betekent integratie met het sociaal domein.</a:t>
            </a:r>
          </a:p>
          <a:p>
            <a:endParaRPr lang="nl-NL" dirty="0"/>
          </a:p>
          <a:p>
            <a:r>
              <a:rPr lang="nl-NL" dirty="0"/>
              <a:t>Passende zorg wordt voornamelijk vormgegeven in netwerken.</a:t>
            </a:r>
          </a:p>
          <a:p>
            <a:endParaRPr lang="nl-NL" dirty="0"/>
          </a:p>
          <a:p>
            <a:r>
              <a:rPr lang="nl-NL" dirty="0"/>
              <a:t>Passende zorg vereist intensieve samenwerking en afstemming.</a:t>
            </a:r>
          </a:p>
          <a:p>
            <a:endParaRPr lang="nl-NL" dirty="0"/>
          </a:p>
          <a:p>
            <a:r>
              <a:rPr lang="nl-NL" dirty="0"/>
              <a:t>Passende zorg dwingt ons tot het maken van moeilijke keuzes.</a:t>
            </a:r>
          </a:p>
          <a:p>
            <a:endParaRPr lang="nl-NL" dirty="0"/>
          </a:p>
        </p:txBody>
      </p:sp>
    </p:spTree>
    <p:extLst>
      <p:ext uri="{BB962C8B-B14F-4D97-AF65-F5344CB8AC3E}">
        <p14:creationId xmlns:p14="http://schemas.microsoft.com/office/powerpoint/2010/main" val="178580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Titel 3"/>
          <p:cNvSpPr>
            <a:spLocks noGrp="1"/>
          </p:cNvSpPr>
          <p:nvPr>
            <p:ph type="title" idx="4294967295"/>
          </p:nvPr>
        </p:nvSpPr>
        <p:spPr>
          <a:xfrm>
            <a:off x="2136841" y="4994673"/>
            <a:ext cx="7377575" cy="1016978"/>
          </a:xfrm>
        </p:spPr>
        <p:txBody>
          <a:bodyPr/>
          <a:lstStyle/>
          <a:p>
            <a:r>
              <a:rPr lang="nl-NL" dirty="0">
                <a:solidFill>
                  <a:schemeClr val="bg1"/>
                </a:solidFill>
              </a:rPr>
              <a:t>Want als we niets doen…</a:t>
            </a:r>
          </a:p>
        </p:txBody>
      </p:sp>
    </p:spTree>
    <p:extLst>
      <p:ext uri="{BB962C8B-B14F-4D97-AF65-F5344CB8AC3E}">
        <p14:creationId xmlns:p14="http://schemas.microsoft.com/office/powerpoint/2010/main" val="318614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8" y="564614"/>
            <a:ext cx="8391252" cy="1080000"/>
          </a:xfrm>
        </p:spPr>
        <p:txBody>
          <a:bodyPr/>
          <a:lstStyle/>
          <a:p>
            <a:r>
              <a:rPr lang="nl-NL" dirty="0"/>
              <a:t>Waar staan we nu?</a:t>
            </a:r>
          </a:p>
        </p:txBody>
      </p:sp>
      <p:sp>
        <p:nvSpPr>
          <p:cNvPr id="3" name="Tijdelijke aanduiding voor tekst 2"/>
          <p:cNvSpPr>
            <a:spLocks noGrp="1"/>
          </p:cNvSpPr>
          <p:nvPr>
            <p:ph type="body" sz="quarter" idx="13"/>
          </p:nvPr>
        </p:nvSpPr>
        <p:spPr>
          <a:xfrm>
            <a:off x="1320800" y="1817688"/>
            <a:ext cx="7975600" cy="4068000"/>
          </a:xfrm>
        </p:spPr>
        <p:txBody>
          <a:bodyPr/>
          <a:lstStyle/>
          <a:p>
            <a:r>
              <a:rPr lang="nl-NL" b="1" dirty="0"/>
              <a:t>De kwaliteit van onze zorg is goed</a:t>
            </a:r>
          </a:p>
          <a:p>
            <a:r>
              <a:rPr lang="nl-NL" b="1" dirty="0" err="1"/>
              <a:t>Zorgprofessionals</a:t>
            </a:r>
            <a:r>
              <a:rPr lang="nl-NL" b="1" dirty="0"/>
              <a:t> beschikken over grote deskundigheid</a:t>
            </a:r>
          </a:p>
          <a:p>
            <a:r>
              <a:rPr lang="nl-NL" b="1" dirty="0"/>
              <a:t>Ons stelsel behoort tot de beste stelsels in de wereld, solidariteit is het fundament</a:t>
            </a:r>
          </a:p>
          <a:p>
            <a:r>
              <a:rPr lang="nl-NL" b="1" dirty="0"/>
              <a:t>Preventie en leefstijl nog onvoldoende onderdeel van zorgverlening.</a:t>
            </a:r>
          </a:p>
          <a:p>
            <a:r>
              <a:rPr lang="nl-NL" b="1" dirty="0"/>
              <a:t>Samenwerking en financiering over de domeinen heen komt onvoldoende van de grond, denk ook met name aan het sociale domein.</a:t>
            </a:r>
          </a:p>
          <a:p>
            <a:r>
              <a:rPr lang="nl-NL" b="1" dirty="0"/>
              <a:t>Focus op ziekte, niet de gezondheid en het functioneren. </a:t>
            </a:r>
          </a:p>
          <a:p>
            <a:r>
              <a:rPr lang="nl-NL" b="1" dirty="0"/>
              <a:t>Financiële schotten belemmeren interactie sociaal domein</a:t>
            </a:r>
          </a:p>
          <a:p>
            <a:r>
              <a:rPr lang="nl-NL" b="1" dirty="0"/>
              <a:t>Individuele belangen botsen vaak nog met het collectief.</a:t>
            </a:r>
          </a:p>
        </p:txBody>
      </p:sp>
    </p:spTree>
    <p:extLst>
      <p:ext uri="{BB962C8B-B14F-4D97-AF65-F5344CB8AC3E}">
        <p14:creationId xmlns:p14="http://schemas.microsoft.com/office/powerpoint/2010/main" val="248735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jdelijke aanduiding voor tekst 19"/>
          <p:cNvSpPr>
            <a:spLocks noGrp="1"/>
          </p:cNvSpPr>
          <p:nvPr>
            <p:ph type="body" sz="quarter" idx="15"/>
          </p:nvPr>
        </p:nvSpPr>
        <p:spPr/>
        <p:txBody>
          <a:bodyPr/>
          <a:lstStyle/>
          <a:p>
            <a:endParaRPr lang="nl-NL"/>
          </a:p>
        </p:txBody>
      </p:sp>
      <p:sp>
        <p:nvSpPr>
          <p:cNvPr id="21" name="Tijdelijke aanduiding voor tekst 20"/>
          <p:cNvSpPr>
            <a:spLocks noGrp="1"/>
          </p:cNvSpPr>
          <p:nvPr>
            <p:ph type="body" sz="quarter" idx="16"/>
          </p:nvPr>
        </p:nvSpPr>
        <p:spPr/>
        <p:txBody>
          <a:bodyPr/>
          <a:lstStyle/>
          <a:p>
            <a:endParaRPr lang="nl-NL"/>
          </a:p>
        </p:txBody>
      </p:sp>
      <p:pic>
        <p:nvPicPr>
          <p:cNvPr id="17" name="Tijdelijke aanduiding voor afbeelding 16"/>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935111"/>
          </a:xfrm>
        </p:spPr>
      </p:pic>
      <p:sp>
        <p:nvSpPr>
          <p:cNvPr id="4" name="Titel 3"/>
          <p:cNvSpPr>
            <a:spLocks noGrp="1"/>
          </p:cNvSpPr>
          <p:nvPr>
            <p:ph type="title"/>
          </p:nvPr>
        </p:nvSpPr>
        <p:spPr>
          <a:xfrm>
            <a:off x="465667" y="416448"/>
            <a:ext cx="11433154" cy="1657886"/>
          </a:xfrm>
        </p:spPr>
        <p:txBody>
          <a:bodyPr/>
          <a:lstStyle/>
          <a:p>
            <a:pPr algn="ctr"/>
            <a:r>
              <a:rPr lang="nl-NL" dirty="0"/>
              <a:t>Dit is enorm en ambitieus. Dit vraagt dus om lef en leiderschap.</a:t>
            </a:r>
            <a:br>
              <a:rPr lang="nl-NL" dirty="0"/>
            </a:br>
            <a:br>
              <a:rPr lang="nl-NL" dirty="0"/>
            </a:br>
            <a:br>
              <a:rPr lang="nl-NL" dirty="0"/>
            </a:br>
            <a:br>
              <a:rPr lang="nl-NL" dirty="0"/>
            </a:br>
            <a:br>
              <a:rPr lang="nl-NL" dirty="0"/>
            </a:br>
            <a:r>
              <a:rPr lang="nl-NL" dirty="0"/>
              <a:t>En het vraagt om krachtige </a:t>
            </a:r>
            <a:br>
              <a:rPr lang="nl-NL" dirty="0"/>
            </a:br>
            <a:r>
              <a:rPr lang="nl-NL" dirty="0"/>
              <a:t>besluitvorming om doorzetting, maar vooral om samenwerking!</a:t>
            </a:r>
          </a:p>
        </p:txBody>
      </p:sp>
    </p:spTree>
    <p:extLst>
      <p:ext uri="{BB962C8B-B14F-4D97-AF65-F5344CB8AC3E}">
        <p14:creationId xmlns:p14="http://schemas.microsoft.com/office/powerpoint/2010/main" val="97096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21705" y="564614"/>
            <a:ext cx="6888439" cy="1080000"/>
          </a:xfrm>
        </p:spPr>
        <p:txBody>
          <a:bodyPr/>
          <a:lstStyle/>
          <a:p>
            <a:r>
              <a:rPr lang="nl-NL" dirty="0"/>
              <a:t>Want:</a:t>
            </a:r>
          </a:p>
        </p:txBody>
      </p:sp>
      <p:sp>
        <p:nvSpPr>
          <p:cNvPr id="6" name="Tijdelijke aanduiding voor tekst 5"/>
          <p:cNvSpPr>
            <a:spLocks noGrp="1"/>
          </p:cNvSpPr>
          <p:nvPr>
            <p:ph type="body" sz="quarter" idx="13"/>
          </p:nvPr>
        </p:nvSpPr>
        <p:spPr>
          <a:xfrm>
            <a:off x="1320800" y="1817688"/>
            <a:ext cx="5936034" cy="4068000"/>
          </a:xfrm>
        </p:spPr>
        <p:txBody>
          <a:bodyPr/>
          <a:lstStyle/>
          <a:p>
            <a:r>
              <a:rPr lang="nl-NL" b="1" dirty="0">
                <a:solidFill>
                  <a:schemeClr val="accent1">
                    <a:lumMod val="90000"/>
                    <a:lumOff val="10000"/>
                  </a:schemeClr>
                </a:solidFill>
              </a:rPr>
              <a:t>We maken ons zorgen over de toegankelijkheid en betaalbaarheid van de zorg. </a:t>
            </a:r>
          </a:p>
          <a:p>
            <a:endParaRPr lang="nl-NL" b="1" dirty="0">
              <a:solidFill>
                <a:schemeClr val="accent1">
                  <a:lumMod val="90000"/>
                  <a:lumOff val="10000"/>
                </a:schemeClr>
              </a:solidFill>
            </a:endParaRPr>
          </a:p>
          <a:p>
            <a:r>
              <a:rPr lang="nl-NL" b="1" dirty="0">
                <a:solidFill>
                  <a:schemeClr val="accent1">
                    <a:lumMod val="90000"/>
                    <a:lumOff val="10000"/>
                  </a:schemeClr>
                </a:solidFill>
              </a:rPr>
              <a:t>Die staat de komende jaren enorm onder druk. Dat komt doordat we allemaal steeds ouder worden en steeds meer kampen met (meerdere) chronische ziekten. </a:t>
            </a:r>
          </a:p>
          <a:p>
            <a:endParaRPr lang="nl-NL" b="1" dirty="0">
              <a:solidFill>
                <a:schemeClr val="accent1">
                  <a:lumMod val="90000"/>
                  <a:lumOff val="10000"/>
                </a:schemeClr>
              </a:solidFill>
            </a:endParaRPr>
          </a:p>
          <a:p>
            <a:r>
              <a:rPr lang="nl-NL" b="1" dirty="0">
                <a:solidFill>
                  <a:schemeClr val="accent1">
                    <a:lumMod val="90000"/>
                    <a:lumOff val="10000"/>
                  </a:schemeClr>
                </a:solidFill>
              </a:rPr>
              <a:t>Daarnaast zien we dat personeelstekorten en andere demografische factoren de toegankelijkheid van de zorg drukken. </a:t>
            </a:r>
          </a:p>
          <a:p>
            <a:endParaRPr lang="nl-NL" b="1" dirty="0">
              <a:solidFill>
                <a:schemeClr val="accent1">
                  <a:lumMod val="90000"/>
                  <a:lumOff val="10000"/>
                </a:schemeClr>
              </a:solidFill>
            </a:endParaRPr>
          </a:p>
          <a:p>
            <a:r>
              <a:rPr lang="nl-NL" b="1" dirty="0">
                <a:solidFill>
                  <a:schemeClr val="accent1">
                    <a:lumMod val="90000"/>
                    <a:lumOff val="10000"/>
                  </a:schemeClr>
                </a:solidFill>
              </a:rPr>
              <a:t>De zorg moet anders georganiseerd worden om de zorg toegankelijk en betaalbaar te houden voor iedereen. </a:t>
            </a:r>
          </a:p>
          <a:p>
            <a:endParaRPr lang="nl-NL" b="1" dirty="0">
              <a:solidFill>
                <a:schemeClr val="accent1">
                  <a:lumMod val="90000"/>
                  <a:lumOff val="10000"/>
                </a:schemeClr>
              </a:solidFill>
            </a:endParaRPr>
          </a:p>
        </p:txBody>
      </p:sp>
      <p:pic>
        <p:nvPicPr>
          <p:cNvPr id="8" name="Afbeelding 7"/>
          <p:cNvPicPr>
            <a:picLocks noChangeAspect="1"/>
          </p:cNvPicPr>
          <p:nvPr/>
        </p:nvPicPr>
        <p:blipFill rotWithShape="1">
          <a:blip r:embed="rId3"/>
          <a:srcRect l="16143" t="33921" r="36271" b="19160"/>
          <a:stretch/>
        </p:blipFill>
        <p:spPr>
          <a:xfrm>
            <a:off x="7645941" y="2501724"/>
            <a:ext cx="4202837" cy="2330971"/>
          </a:xfrm>
          <a:prstGeom prst="rect">
            <a:avLst/>
          </a:prstGeom>
        </p:spPr>
      </p:pic>
    </p:spTree>
    <p:extLst>
      <p:ext uri="{BB962C8B-B14F-4D97-AF65-F5344CB8AC3E}">
        <p14:creationId xmlns:p14="http://schemas.microsoft.com/office/powerpoint/2010/main" val="418204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7A640-F6A4-42BE-E868-6FB5ED22293D}"/>
              </a:ext>
            </a:extLst>
          </p:cNvPr>
          <p:cNvSpPr>
            <a:spLocks noGrp="1"/>
          </p:cNvSpPr>
          <p:nvPr>
            <p:ph type="title"/>
          </p:nvPr>
        </p:nvSpPr>
        <p:spPr/>
        <p:txBody>
          <a:bodyPr/>
          <a:lstStyle/>
          <a:p>
            <a:endParaRPr lang="nl-NL"/>
          </a:p>
        </p:txBody>
      </p:sp>
      <p:sp>
        <p:nvSpPr>
          <p:cNvPr id="3" name="Ondertitel 2">
            <a:extLst>
              <a:ext uri="{FF2B5EF4-FFF2-40B4-BE49-F238E27FC236}">
                <a16:creationId xmlns:a16="http://schemas.microsoft.com/office/drawing/2014/main" id="{1A1A42D9-79E5-B371-289B-1E30D55FB15D}"/>
              </a:ext>
            </a:extLst>
          </p:cNvPr>
          <p:cNvSpPr>
            <a:spLocks noGrp="1"/>
          </p:cNvSpPr>
          <p:nvPr>
            <p:ph type="subTitle" idx="1"/>
          </p:nvPr>
        </p:nvSpPr>
        <p:spPr/>
        <p:txBody>
          <a:bodyPr/>
          <a:lstStyle/>
          <a:p>
            <a:endParaRPr lang="nl-NL"/>
          </a:p>
        </p:txBody>
      </p:sp>
      <p:pic>
        <p:nvPicPr>
          <p:cNvPr id="6" name="Afbeelding 5">
            <a:extLst>
              <a:ext uri="{FF2B5EF4-FFF2-40B4-BE49-F238E27FC236}">
                <a16:creationId xmlns:a16="http://schemas.microsoft.com/office/drawing/2014/main" id="{C3ED7A37-E78C-07A0-4C57-E9954872B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2" y="423426"/>
            <a:ext cx="11959256" cy="6351116"/>
          </a:xfrm>
          <a:prstGeom prst="rect">
            <a:avLst/>
          </a:prstGeom>
        </p:spPr>
      </p:pic>
      <p:sp>
        <p:nvSpPr>
          <p:cNvPr id="4" name="Tekstvak 3">
            <a:extLst>
              <a:ext uri="{FF2B5EF4-FFF2-40B4-BE49-F238E27FC236}">
                <a16:creationId xmlns:a16="http://schemas.microsoft.com/office/drawing/2014/main" id="{7BBEA268-C54B-EE3A-C6D9-1CBF712A4958}"/>
              </a:ext>
            </a:extLst>
          </p:cNvPr>
          <p:cNvSpPr txBox="1"/>
          <p:nvPr/>
        </p:nvSpPr>
        <p:spPr>
          <a:xfrm>
            <a:off x="1947333" y="725932"/>
            <a:ext cx="7926917" cy="1569660"/>
          </a:xfrm>
          <a:prstGeom prst="rect">
            <a:avLst/>
          </a:prstGeom>
          <a:solidFill>
            <a:schemeClr val="bg1"/>
          </a:solidFill>
          <a:ln>
            <a:solidFill>
              <a:schemeClr val="bg1"/>
            </a:solidFill>
          </a:ln>
        </p:spPr>
        <p:txBody>
          <a:bodyPr wrap="square" rtlCol="0">
            <a:spAutoFit/>
          </a:bodyPr>
          <a:lstStyle/>
          <a:p>
            <a:pPr algn="ctr"/>
            <a:r>
              <a:rPr lang="nl-NL" sz="3200" b="1" dirty="0" err="1"/>
              <a:t>Zorgakkoorden</a:t>
            </a:r>
            <a:r>
              <a:rPr lang="nl-NL" sz="3200" b="1" dirty="0"/>
              <a:t> 2023, 2024, 2025</a:t>
            </a:r>
          </a:p>
          <a:p>
            <a:pPr algn="ctr"/>
            <a:r>
              <a:rPr lang="nl-NL" sz="3200" b="1" dirty="0"/>
              <a:t>Rode draad is passende zorg</a:t>
            </a:r>
          </a:p>
          <a:p>
            <a:pPr algn="l"/>
            <a:endParaRPr lang="nl-NL" sz="3200" b="1" dirty="0"/>
          </a:p>
        </p:txBody>
      </p:sp>
    </p:spTree>
    <p:extLst>
      <p:ext uri="{BB962C8B-B14F-4D97-AF65-F5344CB8AC3E}">
        <p14:creationId xmlns:p14="http://schemas.microsoft.com/office/powerpoint/2010/main" val="640755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8E96AB0-AD82-D340-8FC6-58E1932960AB}"/>
              </a:ext>
            </a:extLst>
          </p:cNvPr>
          <p:cNvSpPr txBox="1">
            <a:spLocks/>
          </p:cNvSpPr>
          <p:nvPr/>
        </p:nvSpPr>
        <p:spPr>
          <a:xfrm>
            <a:off x="1321705" y="564614"/>
            <a:ext cx="7483628" cy="1080000"/>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a:lstStyle>
          <a:p>
            <a:pPr lvl="0">
              <a:lnSpc>
                <a:spcPct val="90000"/>
              </a:lnSpc>
              <a:spcAft>
                <a:spcPts val="600"/>
              </a:spcAft>
            </a:pPr>
            <a:r>
              <a:rPr lang="nl-NL" sz="3600" dirty="0">
                <a:solidFill>
                  <a:schemeClr val="accent2"/>
                </a:solidFill>
              </a:rPr>
              <a:t>Uitgangspunten passende zorg</a:t>
            </a:r>
            <a:endParaRPr lang="nl-NL" sz="3600" b="1" kern="1200" dirty="0">
              <a:solidFill>
                <a:schemeClr val="accent2"/>
              </a:solidFill>
              <a:latin typeface="+mj-lt"/>
              <a:ea typeface="+mj-ea"/>
              <a:cs typeface="+mj-cs"/>
            </a:endParaRPr>
          </a:p>
        </p:txBody>
      </p:sp>
      <p:sp>
        <p:nvSpPr>
          <p:cNvPr id="4" name="Tijdelijke aanduiding voor tekst 2">
            <a:extLst>
              <a:ext uri="{FF2B5EF4-FFF2-40B4-BE49-F238E27FC236}">
                <a16:creationId xmlns:a16="http://schemas.microsoft.com/office/drawing/2014/main" id="{D783B5CB-5907-4141-9676-8A7E9B68FFB5}"/>
              </a:ext>
            </a:extLst>
          </p:cNvPr>
          <p:cNvSpPr txBox="1">
            <a:spLocks/>
          </p:cNvSpPr>
          <p:nvPr/>
        </p:nvSpPr>
        <p:spPr>
          <a:xfrm>
            <a:off x="1320799" y="1817688"/>
            <a:ext cx="5198533" cy="4068000"/>
          </a:xfrm>
          <a:prstGeom prst="rect">
            <a:avLst/>
          </a:prstGeom>
        </p:spPr>
        <p:txBody>
          <a:bodyPr vert="horz" lIns="0" tIns="0" rIns="0" bIns="0" rtlCol="0">
            <a:noAutofit/>
          </a:bodyPr>
          <a:lstStyle>
            <a:lvl1pPr marL="216000" indent="-216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5pPr>
            <a:lvl6pPr marL="18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pPr>
              <a:lnSpc>
                <a:spcPct val="107000"/>
              </a:lnSpc>
              <a:spcAft>
                <a:spcPts val="600"/>
              </a:spcAft>
              <a:buClr>
                <a:schemeClr val="accent2"/>
              </a:buClr>
            </a:pPr>
            <a:endParaRPr lang="nl-NL" b="1" kern="1200" dirty="0">
              <a:latin typeface="+mn-lt"/>
              <a:ea typeface="+mn-ea"/>
              <a:cs typeface="+mn-cs"/>
            </a:endParaRPr>
          </a:p>
          <a:p>
            <a:pPr>
              <a:lnSpc>
                <a:spcPct val="107000"/>
              </a:lnSpc>
              <a:spcAft>
                <a:spcPts val="600"/>
              </a:spcAft>
              <a:buClr>
                <a:schemeClr val="accent2"/>
              </a:buClr>
            </a:pPr>
            <a:r>
              <a:rPr lang="nl-NL" b="1" kern="1200" dirty="0">
                <a:latin typeface="+mn-lt"/>
                <a:ea typeface="+mn-ea"/>
                <a:cs typeface="+mn-cs"/>
              </a:rPr>
              <a:t>Draagt bij aan het functioneren van mensen en de kwaliteit van leven.</a:t>
            </a:r>
          </a:p>
          <a:p>
            <a:pPr>
              <a:lnSpc>
                <a:spcPct val="107000"/>
              </a:lnSpc>
              <a:spcAft>
                <a:spcPts val="600"/>
              </a:spcAft>
              <a:buClr>
                <a:schemeClr val="accent2"/>
              </a:buClr>
            </a:pPr>
            <a:r>
              <a:rPr lang="nl-NL" b="1" kern="1200" dirty="0">
                <a:latin typeface="+mn-lt"/>
                <a:ea typeface="+mn-ea"/>
                <a:cs typeface="+mn-cs"/>
              </a:rPr>
              <a:t>Komt samen met de patiënt tot stand. Zorgprofessional en patiënt beslissen samen over best passende behandeling.</a:t>
            </a:r>
          </a:p>
          <a:p>
            <a:pPr>
              <a:lnSpc>
                <a:spcPct val="107000"/>
              </a:lnSpc>
              <a:spcAft>
                <a:spcPts val="600"/>
              </a:spcAft>
              <a:buClr>
                <a:schemeClr val="accent2"/>
              </a:buClr>
            </a:pPr>
            <a:r>
              <a:rPr lang="nl-NL" b="1" kern="1200" dirty="0">
                <a:latin typeface="+mn-lt"/>
                <a:ea typeface="+mn-ea"/>
                <a:cs typeface="+mn-cs"/>
              </a:rPr>
              <a:t>Juiste zorg op de juiste plek. Dichtbij waar het kan, op afstand als het moet bijvoorbeeld door het inzetten van digitale zorg.</a:t>
            </a:r>
          </a:p>
          <a:p>
            <a:pPr>
              <a:lnSpc>
                <a:spcPct val="107000"/>
              </a:lnSpc>
              <a:spcAft>
                <a:spcPts val="600"/>
              </a:spcAft>
              <a:buClr>
                <a:schemeClr val="accent2"/>
              </a:buClr>
            </a:pPr>
            <a:r>
              <a:rPr lang="nl-NL" b="1" kern="1200" dirty="0">
                <a:latin typeface="+mn-lt"/>
                <a:ea typeface="+mn-ea"/>
                <a:cs typeface="+mn-cs"/>
              </a:rPr>
              <a:t>Gaat niet over ziekte, maar over gezondheid; kijken naar wat iemand nog wél kan. Inzetten op preventie en vernieuwing. </a:t>
            </a:r>
          </a:p>
          <a:p>
            <a:pPr>
              <a:lnSpc>
                <a:spcPct val="107000"/>
              </a:lnSpc>
              <a:spcAft>
                <a:spcPts val="600"/>
              </a:spcAft>
              <a:buClr>
                <a:schemeClr val="accent2"/>
              </a:buClr>
            </a:pPr>
            <a:endParaRPr lang="nl-NL" b="1" kern="1200" dirty="0">
              <a:latin typeface="+mn-lt"/>
              <a:ea typeface="+mn-ea"/>
              <a:cs typeface="+mn-cs"/>
            </a:endParaRPr>
          </a:p>
        </p:txBody>
      </p:sp>
      <p:pic>
        <p:nvPicPr>
          <p:cNvPr id="10" name="Afbeelding 9">
            <a:extLst>
              <a:ext uri="{FF2B5EF4-FFF2-40B4-BE49-F238E27FC236}">
                <a16:creationId xmlns:a16="http://schemas.microsoft.com/office/drawing/2014/main" id="{FF563DD0-025D-7A41-BF47-81768C9826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5706" y="1269136"/>
            <a:ext cx="4525429" cy="4319728"/>
          </a:xfrm>
          <a:prstGeom prst="rect">
            <a:avLst/>
          </a:prstGeom>
        </p:spPr>
      </p:pic>
      <p:pic>
        <p:nvPicPr>
          <p:cNvPr id="12" name="Afbeelding 11">
            <a:extLst>
              <a:ext uri="{FF2B5EF4-FFF2-40B4-BE49-F238E27FC236}">
                <a16:creationId xmlns:a16="http://schemas.microsoft.com/office/drawing/2014/main" id="{9D49CC57-C854-8644-88A0-CBDE29CD3E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601" y="2475397"/>
            <a:ext cx="2345637" cy="2121055"/>
          </a:xfrm>
          <a:prstGeom prst="rect">
            <a:avLst/>
          </a:prstGeom>
        </p:spPr>
      </p:pic>
    </p:spTree>
    <p:extLst>
      <p:ext uri="{BB962C8B-B14F-4D97-AF65-F5344CB8AC3E}">
        <p14:creationId xmlns:p14="http://schemas.microsoft.com/office/powerpoint/2010/main" val="421280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ctr"/>
            <a:r>
              <a:rPr lang="nl-NL" dirty="0"/>
              <a:t>Een voorbeeld</a:t>
            </a:r>
          </a:p>
        </p:txBody>
      </p:sp>
    </p:spTree>
    <p:extLst>
      <p:ext uri="{BB962C8B-B14F-4D97-AF65-F5344CB8AC3E}">
        <p14:creationId xmlns:p14="http://schemas.microsoft.com/office/powerpoint/2010/main" val="355535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BC9DF8D-256F-C5ED-7854-32A4EFBDC956}"/>
              </a:ext>
            </a:extLst>
          </p:cNvPr>
          <p:cNvSpPr txBox="1"/>
          <p:nvPr/>
        </p:nvSpPr>
        <p:spPr>
          <a:xfrm>
            <a:off x="554182" y="726112"/>
            <a:ext cx="11637818" cy="1261884"/>
          </a:xfrm>
          <a:prstGeom prst="rect">
            <a:avLst/>
          </a:prstGeom>
          <a:noFill/>
        </p:spPr>
        <p:txBody>
          <a:bodyPr wrap="square">
            <a:spAutoFit/>
          </a:bodyPr>
          <a:lstStyle/>
          <a:p>
            <a:endParaRPr lang="nl-NL" sz="1600" dirty="0">
              <a:latin typeface="Helvetica" pitchFamily="2" charset="0"/>
            </a:endParaRPr>
          </a:p>
          <a:p>
            <a:r>
              <a:rPr lang="nl-NL" sz="2800" b="1" dirty="0">
                <a:latin typeface="Helvetica" pitchFamily="2" charset="0"/>
              </a:rPr>
              <a:t>Prehabilitatie </a:t>
            </a:r>
            <a:r>
              <a:rPr lang="nl-NL" sz="2800" b="1" dirty="0">
                <a:solidFill>
                  <a:srgbClr val="FF0000"/>
                </a:solidFill>
                <a:latin typeface="Helvetica" pitchFamily="2" charset="0"/>
              </a:rPr>
              <a:t>wat is het?</a:t>
            </a:r>
            <a:endParaRPr lang="nl-NL" sz="1600" b="1" dirty="0">
              <a:solidFill>
                <a:srgbClr val="FF0000"/>
              </a:solidFill>
              <a:latin typeface="Helvetica" pitchFamily="2" charset="0"/>
            </a:endParaRPr>
          </a:p>
          <a:p>
            <a:endParaRPr lang="nl-NL" sz="1600" dirty="0">
              <a:latin typeface="Helvetica" pitchFamily="2" charset="0"/>
            </a:endParaRPr>
          </a:p>
          <a:p>
            <a:r>
              <a:rPr lang="nl-NL" sz="1600" dirty="0">
                <a:latin typeface="Helvetica" pitchFamily="2" charset="0"/>
              </a:rPr>
              <a:t>Het fit maken van patiënten voorafgaand aan een grote operatie met een multimodaal programma van Fit4Surgery. </a:t>
            </a:r>
          </a:p>
        </p:txBody>
      </p:sp>
      <p:pic>
        <p:nvPicPr>
          <p:cNvPr id="5" name="Graphic 4" descr="Fietsen silhouet">
            <a:extLst>
              <a:ext uri="{FF2B5EF4-FFF2-40B4-BE49-F238E27FC236}">
                <a16:creationId xmlns:a16="http://schemas.microsoft.com/office/drawing/2014/main" id="{8738DF73-9CE5-7537-A54D-3D4B5C413D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175" y="3054230"/>
            <a:ext cx="914400" cy="914400"/>
          </a:xfrm>
          <a:prstGeom prst="rect">
            <a:avLst/>
          </a:prstGeom>
        </p:spPr>
      </p:pic>
      <p:sp>
        <p:nvSpPr>
          <p:cNvPr id="6" name="Tekstvak 5">
            <a:extLst>
              <a:ext uri="{FF2B5EF4-FFF2-40B4-BE49-F238E27FC236}">
                <a16:creationId xmlns:a16="http://schemas.microsoft.com/office/drawing/2014/main" id="{5EA4A4AA-29AB-78C2-5216-B95FF88DC0CA}"/>
              </a:ext>
            </a:extLst>
          </p:cNvPr>
          <p:cNvSpPr txBox="1"/>
          <p:nvPr/>
        </p:nvSpPr>
        <p:spPr>
          <a:xfrm>
            <a:off x="4222512" y="4504669"/>
            <a:ext cx="184731" cy="1323439"/>
          </a:xfrm>
          <a:prstGeom prst="rect">
            <a:avLst/>
          </a:prstGeom>
          <a:noFill/>
        </p:spPr>
        <p:txBody>
          <a:bodyPr wrap="none" rtlCol="0">
            <a:spAutoFit/>
          </a:bodyPr>
          <a:lstStyle/>
          <a:p>
            <a:endParaRPr lang="nl-NL" sz="1600" dirty="0">
              <a:latin typeface="Helvetica" pitchFamily="2" charset="0"/>
            </a:endParaRPr>
          </a:p>
          <a:p>
            <a:endParaRPr lang="nl-NL" sz="1600" dirty="0">
              <a:latin typeface="Helvetica" pitchFamily="2" charset="0"/>
            </a:endParaRPr>
          </a:p>
          <a:p>
            <a:endParaRPr lang="nl-NL" sz="1600" dirty="0">
              <a:latin typeface="Helvetica" pitchFamily="2" charset="0"/>
            </a:endParaRPr>
          </a:p>
          <a:p>
            <a:endParaRPr lang="nl-NL" sz="1600" dirty="0">
              <a:latin typeface="Helvetica" pitchFamily="2" charset="0"/>
            </a:endParaRPr>
          </a:p>
          <a:p>
            <a:endParaRPr lang="nl-NL" sz="1600" dirty="0">
              <a:latin typeface="Helvetica" pitchFamily="2" charset="0"/>
            </a:endParaRPr>
          </a:p>
        </p:txBody>
      </p:sp>
      <p:pic>
        <p:nvPicPr>
          <p:cNvPr id="8" name="Graphic 7" descr="Appel silhouet">
            <a:extLst>
              <a:ext uri="{FF2B5EF4-FFF2-40B4-BE49-F238E27FC236}">
                <a16:creationId xmlns:a16="http://schemas.microsoft.com/office/drawing/2014/main" id="{DC6E4E9D-B8E5-C6CF-0F32-EFA3BDF5E9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5459" y="3033761"/>
            <a:ext cx="914400" cy="914400"/>
          </a:xfrm>
          <a:prstGeom prst="rect">
            <a:avLst/>
          </a:prstGeom>
        </p:spPr>
      </p:pic>
      <p:pic>
        <p:nvPicPr>
          <p:cNvPr id="10" name="Graphic 9" descr="Hersenen in hoofd silhouet">
            <a:extLst>
              <a:ext uri="{FF2B5EF4-FFF2-40B4-BE49-F238E27FC236}">
                <a16:creationId xmlns:a16="http://schemas.microsoft.com/office/drawing/2014/main" id="{373647CB-4C6B-8241-9516-0C2E47D412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2485" y="3033761"/>
            <a:ext cx="914400" cy="914400"/>
          </a:xfrm>
          <a:prstGeom prst="rect">
            <a:avLst/>
          </a:prstGeom>
        </p:spPr>
      </p:pic>
      <p:pic>
        <p:nvPicPr>
          <p:cNvPr id="12" name="Graphic 11" descr="Verboden te roken silhouet">
            <a:extLst>
              <a:ext uri="{FF2B5EF4-FFF2-40B4-BE49-F238E27FC236}">
                <a16:creationId xmlns:a16="http://schemas.microsoft.com/office/drawing/2014/main" id="{49483810-63E8-700F-87F3-85DA49623C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2991" y="3060512"/>
            <a:ext cx="914400" cy="914400"/>
          </a:xfrm>
          <a:prstGeom prst="rect">
            <a:avLst/>
          </a:prstGeom>
        </p:spPr>
      </p:pic>
      <p:grpSp>
        <p:nvGrpSpPr>
          <p:cNvPr id="23" name="Groep 22">
            <a:extLst>
              <a:ext uri="{FF2B5EF4-FFF2-40B4-BE49-F238E27FC236}">
                <a16:creationId xmlns:a16="http://schemas.microsoft.com/office/drawing/2014/main" id="{4F2A6C58-C318-A212-73CB-33A6AF7D38F7}"/>
              </a:ext>
            </a:extLst>
          </p:cNvPr>
          <p:cNvGrpSpPr/>
          <p:nvPr/>
        </p:nvGrpSpPr>
        <p:grpSpPr>
          <a:xfrm>
            <a:off x="8103533" y="3033761"/>
            <a:ext cx="914400" cy="914400"/>
            <a:chOff x="6192982" y="2141187"/>
            <a:chExt cx="914400" cy="914400"/>
          </a:xfrm>
        </p:grpSpPr>
        <p:pic>
          <p:nvPicPr>
            <p:cNvPr id="17" name="Graphic 16" descr="Geen teken silhouet">
              <a:extLst>
                <a:ext uri="{FF2B5EF4-FFF2-40B4-BE49-F238E27FC236}">
                  <a16:creationId xmlns:a16="http://schemas.microsoft.com/office/drawing/2014/main" id="{0CC9B010-93EE-EBCE-0758-8EABBE5CB8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92982" y="2141187"/>
              <a:ext cx="914400" cy="914400"/>
            </a:xfrm>
            <a:prstGeom prst="rect">
              <a:avLst/>
            </a:prstGeom>
          </p:spPr>
        </p:pic>
        <p:pic>
          <p:nvPicPr>
            <p:cNvPr id="19" name="Graphic 18" descr="Wijn silhouet">
              <a:extLst>
                <a:ext uri="{FF2B5EF4-FFF2-40B4-BE49-F238E27FC236}">
                  <a16:creationId xmlns:a16="http://schemas.microsoft.com/office/drawing/2014/main" id="{FD186D1F-0432-6589-EB94-6D45805E69F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345381" y="2272145"/>
              <a:ext cx="665017" cy="665017"/>
            </a:xfrm>
            <a:prstGeom prst="rect">
              <a:avLst/>
            </a:prstGeom>
          </p:spPr>
        </p:pic>
      </p:grpSp>
      <p:pic>
        <p:nvPicPr>
          <p:cNvPr id="21" name="Graphic 20" descr="Zorg silhouet">
            <a:extLst>
              <a:ext uri="{FF2B5EF4-FFF2-40B4-BE49-F238E27FC236}">
                <a16:creationId xmlns:a16="http://schemas.microsoft.com/office/drawing/2014/main" id="{8F2FC254-60F1-6C52-54E2-CF70347425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872297" y="3012650"/>
            <a:ext cx="914400" cy="914400"/>
          </a:xfrm>
          <a:prstGeom prst="rect">
            <a:avLst/>
          </a:prstGeom>
        </p:spPr>
      </p:pic>
      <p:sp>
        <p:nvSpPr>
          <p:cNvPr id="24" name="Tekstvak 23">
            <a:extLst>
              <a:ext uri="{FF2B5EF4-FFF2-40B4-BE49-F238E27FC236}">
                <a16:creationId xmlns:a16="http://schemas.microsoft.com/office/drawing/2014/main" id="{A7B4D799-B35B-65AC-2807-BC35F2EF18C7}"/>
              </a:ext>
            </a:extLst>
          </p:cNvPr>
          <p:cNvSpPr txBox="1"/>
          <p:nvPr/>
        </p:nvSpPr>
        <p:spPr>
          <a:xfrm>
            <a:off x="678873" y="4181175"/>
            <a:ext cx="1378904" cy="307777"/>
          </a:xfrm>
          <a:prstGeom prst="rect">
            <a:avLst/>
          </a:prstGeom>
          <a:noFill/>
        </p:spPr>
        <p:txBody>
          <a:bodyPr wrap="none" rtlCol="0">
            <a:spAutoFit/>
          </a:bodyPr>
          <a:lstStyle/>
          <a:p>
            <a:r>
              <a:rPr lang="nl-NL" sz="1400" dirty="0">
                <a:latin typeface="Helvetica" pitchFamily="2" charset="0"/>
              </a:rPr>
              <a:t>fysieke training</a:t>
            </a:r>
          </a:p>
        </p:txBody>
      </p:sp>
      <p:sp>
        <p:nvSpPr>
          <p:cNvPr id="25" name="Tekstvak 24">
            <a:extLst>
              <a:ext uri="{FF2B5EF4-FFF2-40B4-BE49-F238E27FC236}">
                <a16:creationId xmlns:a16="http://schemas.microsoft.com/office/drawing/2014/main" id="{88210EF2-D1B5-5D2D-67B2-A2EC5EFD5C8D}"/>
              </a:ext>
            </a:extLst>
          </p:cNvPr>
          <p:cNvSpPr txBox="1"/>
          <p:nvPr/>
        </p:nvSpPr>
        <p:spPr>
          <a:xfrm>
            <a:off x="2447421" y="4180370"/>
            <a:ext cx="1418978" cy="307777"/>
          </a:xfrm>
          <a:prstGeom prst="rect">
            <a:avLst/>
          </a:prstGeom>
          <a:noFill/>
        </p:spPr>
        <p:txBody>
          <a:bodyPr wrap="none" rtlCol="0">
            <a:spAutoFit/>
          </a:bodyPr>
          <a:lstStyle/>
          <a:p>
            <a:r>
              <a:rPr lang="nl-NL" sz="1400" dirty="0">
                <a:latin typeface="Helvetica" pitchFamily="2" charset="0"/>
              </a:rPr>
              <a:t>voedingsadvies</a:t>
            </a:r>
          </a:p>
        </p:txBody>
      </p:sp>
      <p:sp>
        <p:nvSpPr>
          <p:cNvPr id="26" name="Tekstvak 25">
            <a:extLst>
              <a:ext uri="{FF2B5EF4-FFF2-40B4-BE49-F238E27FC236}">
                <a16:creationId xmlns:a16="http://schemas.microsoft.com/office/drawing/2014/main" id="{4F0C7253-A131-ED78-2950-2DB9A44D99E3}"/>
              </a:ext>
            </a:extLst>
          </p:cNvPr>
          <p:cNvSpPr txBox="1"/>
          <p:nvPr/>
        </p:nvSpPr>
        <p:spPr>
          <a:xfrm>
            <a:off x="4337543" y="4153619"/>
            <a:ext cx="1317990" cy="523220"/>
          </a:xfrm>
          <a:prstGeom prst="rect">
            <a:avLst/>
          </a:prstGeom>
          <a:noFill/>
        </p:spPr>
        <p:txBody>
          <a:bodyPr wrap="none" rtlCol="0">
            <a:spAutoFit/>
          </a:bodyPr>
          <a:lstStyle/>
          <a:p>
            <a:pPr algn="ctr"/>
            <a:r>
              <a:rPr lang="nl-NL" sz="1400" dirty="0">
                <a:latin typeface="Helvetica" pitchFamily="2" charset="0"/>
              </a:rPr>
              <a:t>mentale </a:t>
            </a:r>
          </a:p>
          <a:p>
            <a:pPr algn="ctr"/>
            <a:r>
              <a:rPr lang="nl-NL" sz="1400" dirty="0">
                <a:latin typeface="Helvetica" pitchFamily="2" charset="0"/>
              </a:rPr>
              <a:t>ondersteuning</a:t>
            </a:r>
          </a:p>
        </p:txBody>
      </p:sp>
      <p:sp>
        <p:nvSpPr>
          <p:cNvPr id="27" name="Tekstvak 26">
            <a:extLst>
              <a:ext uri="{FF2B5EF4-FFF2-40B4-BE49-F238E27FC236}">
                <a16:creationId xmlns:a16="http://schemas.microsoft.com/office/drawing/2014/main" id="{448A24AB-91C1-D634-BA65-4385A5DFE455}"/>
              </a:ext>
            </a:extLst>
          </p:cNvPr>
          <p:cNvSpPr txBox="1"/>
          <p:nvPr/>
        </p:nvSpPr>
        <p:spPr>
          <a:xfrm>
            <a:off x="6270313" y="4180033"/>
            <a:ext cx="979755" cy="523220"/>
          </a:xfrm>
          <a:prstGeom prst="rect">
            <a:avLst/>
          </a:prstGeom>
          <a:noFill/>
        </p:spPr>
        <p:txBody>
          <a:bodyPr wrap="none" rtlCol="0">
            <a:spAutoFit/>
          </a:bodyPr>
          <a:lstStyle/>
          <a:p>
            <a:pPr algn="ctr"/>
            <a:r>
              <a:rPr lang="nl-NL" sz="1400" dirty="0">
                <a:latin typeface="Helvetica" pitchFamily="2" charset="0"/>
              </a:rPr>
              <a:t>stoppen </a:t>
            </a:r>
          </a:p>
          <a:p>
            <a:pPr algn="ctr"/>
            <a:r>
              <a:rPr lang="nl-NL" sz="1400" dirty="0">
                <a:latin typeface="Helvetica" pitchFamily="2" charset="0"/>
              </a:rPr>
              <a:t>met roken</a:t>
            </a:r>
          </a:p>
        </p:txBody>
      </p:sp>
      <p:sp>
        <p:nvSpPr>
          <p:cNvPr id="28" name="Tekstvak 27">
            <a:extLst>
              <a:ext uri="{FF2B5EF4-FFF2-40B4-BE49-F238E27FC236}">
                <a16:creationId xmlns:a16="http://schemas.microsoft.com/office/drawing/2014/main" id="{F03BC5BB-C677-AB58-8BAD-275F6A6690DF}"/>
              </a:ext>
            </a:extLst>
          </p:cNvPr>
          <p:cNvSpPr txBox="1"/>
          <p:nvPr/>
        </p:nvSpPr>
        <p:spPr>
          <a:xfrm>
            <a:off x="8001124" y="4186403"/>
            <a:ext cx="1119217" cy="523220"/>
          </a:xfrm>
          <a:prstGeom prst="rect">
            <a:avLst/>
          </a:prstGeom>
          <a:noFill/>
        </p:spPr>
        <p:txBody>
          <a:bodyPr wrap="none" rtlCol="0">
            <a:spAutoFit/>
          </a:bodyPr>
          <a:lstStyle/>
          <a:p>
            <a:pPr algn="ctr"/>
            <a:r>
              <a:rPr lang="nl-NL" sz="1400" dirty="0">
                <a:latin typeface="Helvetica" pitchFamily="2" charset="0"/>
              </a:rPr>
              <a:t>stoppen </a:t>
            </a:r>
          </a:p>
          <a:p>
            <a:pPr algn="ctr"/>
            <a:r>
              <a:rPr lang="nl-NL" sz="1400" dirty="0">
                <a:latin typeface="Helvetica" pitchFamily="2" charset="0"/>
              </a:rPr>
              <a:t>met drinken</a:t>
            </a:r>
          </a:p>
        </p:txBody>
      </p:sp>
      <p:sp>
        <p:nvSpPr>
          <p:cNvPr id="29" name="Tekstvak 28">
            <a:extLst>
              <a:ext uri="{FF2B5EF4-FFF2-40B4-BE49-F238E27FC236}">
                <a16:creationId xmlns:a16="http://schemas.microsoft.com/office/drawing/2014/main" id="{D43BEF41-83D8-FDC1-3C6B-6503F0E9995A}"/>
              </a:ext>
            </a:extLst>
          </p:cNvPr>
          <p:cNvSpPr txBox="1"/>
          <p:nvPr/>
        </p:nvSpPr>
        <p:spPr>
          <a:xfrm>
            <a:off x="9527872" y="4144181"/>
            <a:ext cx="1835759" cy="523220"/>
          </a:xfrm>
          <a:prstGeom prst="rect">
            <a:avLst/>
          </a:prstGeom>
          <a:noFill/>
        </p:spPr>
        <p:txBody>
          <a:bodyPr wrap="none" rtlCol="0">
            <a:spAutoFit/>
          </a:bodyPr>
          <a:lstStyle/>
          <a:p>
            <a:pPr algn="ctr"/>
            <a:r>
              <a:rPr lang="nl-NL" sz="1400" dirty="0">
                <a:latin typeface="Helvetica" pitchFamily="2" charset="0"/>
              </a:rPr>
              <a:t>aanpak </a:t>
            </a:r>
          </a:p>
          <a:p>
            <a:pPr algn="ctr"/>
            <a:r>
              <a:rPr lang="nl-NL" sz="1400" dirty="0">
                <a:latin typeface="Helvetica" pitchFamily="2" charset="0"/>
              </a:rPr>
              <a:t>van kwetsbaarheden</a:t>
            </a:r>
          </a:p>
        </p:txBody>
      </p:sp>
      <p:sp>
        <p:nvSpPr>
          <p:cNvPr id="30" name="Tekstvak 29">
            <a:extLst>
              <a:ext uri="{FF2B5EF4-FFF2-40B4-BE49-F238E27FC236}">
                <a16:creationId xmlns:a16="http://schemas.microsoft.com/office/drawing/2014/main" id="{A0016D2D-EA1D-B60B-29C3-36EB8DC6B888}"/>
              </a:ext>
            </a:extLst>
          </p:cNvPr>
          <p:cNvSpPr txBox="1"/>
          <p:nvPr/>
        </p:nvSpPr>
        <p:spPr>
          <a:xfrm>
            <a:off x="4203052" y="6179158"/>
            <a:ext cx="2904962" cy="338554"/>
          </a:xfrm>
          <a:prstGeom prst="rect">
            <a:avLst/>
          </a:prstGeom>
          <a:noFill/>
        </p:spPr>
        <p:txBody>
          <a:bodyPr wrap="none" rtlCol="0">
            <a:spAutoFit/>
          </a:bodyPr>
          <a:lstStyle/>
          <a:p>
            <a:r>
              <a:rPr lang="nl-NL" sz="1600" i="1" dirty="0">
                <a:latin typeface="Helvetica" pitchFamily="2" charset="0"/>
              </a:rPr>
              <a:t>Hoe fitter erin, hoe fitter eruit! </a:t>
            </a:r>
          </a:p>
        </p:txBody>
      </p:sp>
    </p:spTree>
    <p:extLst>
      <p:ext uri="{BB962C8B-B14F-4D97-AF65-F5344CB8AC3E}">
        <p14:creationId xmlns:p14="http://schemas.microsoft.com/office/powerpoint/2010/main" val="910971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8C7B8FD-3A01-3DE2-23D6-C08601A3F802}"/>
              </a:ext>
            </a:extLst>
          </p:cNvPr>
          <p:cNvSpPr txBox="1"/>
          <p:nvPr/>
        </p:nvSpPr>
        <p:spPr>
          <a:xfrm>
            <a:off x="653473" y="836013"/>
            <a:ext cx="9778999" cy="1446550"/>
          </a:xfrm>
          <a:prstGeom prst="rect">
            <a:avLst/>
          </a:prstGeom>
          <a:noFill/>
        </p:spPr>
        <p:txBody>
          <a:bodyPr wrap="square" rtlCol="0">
            <a:spAutoFit/>
          </a:bodyPr>
          <a:lstStyle/>
          <a:p>
            <a:r>
              <a:rPr lang="nl-NL" sz="2800" b="1" dirty="0">
                <a:latin typeface="Helvetica" pitchFamily="2" charset="0"/>
              </a:rPr>
              <a:t>Nederland </a:t>
            </a:r>
            <a:r>
              <a:rPr lang="nl-NL" sz="2800" b="1" dirty="0" err="1">
                <a:latin typeface="Helvetica" pitchFamily="2" charset="0"/>
              </a:rPr>
              <a:t>Prehabilitatieland</a:t>
            </a:r>
            <a:r>
              <a:rPr lang="nl-NL" sz="2800" b="1" dirty="0">
                <a:latin typeface="Helvetica" pitchFamily="2" charset="0"/>
              </a:rPr>
              <a:t> </a:t>
            </a:r>
            <a:r>
              <a:rPr lang="nl-NL" sz="2800" b="1" dirty="0">
                <a:solidFill>
                  <a:srgbClr val="FF0000"/>
                </a:solidFill>
                <a:latin typeface="Helvetica" pitchFamily="2" charset="0"/>
              </a:rPr>
              <a:t>de</a:t>
            </a:r>
            <a:r>
              <a:rPr lang="nl-NL" sz="2800" b="1" dirty="0">
                <a:latin typeface="Helvetica" pitchFamily="2" charset="0"/>
              </a:rPr>
              <a:t> </a:t>
            </a:r>
            <a:r>
              <a:rPr lang="nl-NL" sz="2800" b="1" dirty="0">
                <a:solidFill>
                  <a:srgbClr val="FF0000"/>
                </a:solidFill>
                <a:latin typeface="Helvetica" pitchFamily="2" charset="0"/>
              </a:rPr>
              <a:t>landelijke ambitie</a:t>
            </a:r>
            <a:br>
              <a:rPr lang="nl-NL" sz="2800" b="1" dirty="0">
                <a:latin typeface="Helvetica" pitchFamily="2" charset="0"/>
              </a:rPr>
            </a:br>
            <a:endParaRPr lang="nl-NL" sz="2800" b="1" dirty="0">
              <a:latin typeface="Helvetica" pitchFamily="2" charset="0"/>
            </a:endParaRPr>
          </a:p>
          <a:p>
            <a:r>
              <a:rPr lang="nl-NL" sz="1600" dirty="0">
                <a:latin typeface="Helvetica" pitchFamily="2" charset="0"/>
              </a:rPr>
              <a:t>Stel we doen dit in ieder ziekenhuis in Nederland, voor alle patiënten voorafgaand aan een grote operatie. Wat levert ons dat allemaal op?</a:t>
            </a:r>
          </a:p>
        </p:txBody>
      </p:sp>
      <p:sp>
        <p:nvSpPr>
          <p:cNvPr id="3" name="Tekstvak 2">
            <a:extLst>
              <a:ext uri="{FF2B5EF4-FFF2-40B4-BE49-F238E27FC236}">
                <a16:creationId xmlns:a16="http://schemas.microsoft.com/office/drawing/2014/main" id="{65E8D9F6-FB5F-E8CE-11E9-FEA1841F7EEC}"/>
              </a:ext>
            </a:extLst>
          </p:cNvPr>
          <p:cNvSpPr txBox="1"/>
          <p:nvPr/>
        </p:nvSpPr>
        <p:spPr>
          <a:xfrm>
            <a:off x="5985164" y="5126182"/>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167278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9EE306E-13AC-7693-0BED-76829EA37205}"/>
              </a:ext>
            </a:extLst>
          </p:cNvPr>
          <p:cNvSpPr txBox="1"/>
          <p:nvPr/>
        </p:nvSpPr>
        <p:spPr>
          <a:xfrm>
            <a:off x="872835" y="1156103"/>
            <a:ext cx="9254838" cy="4154984"/>
          </a:xfrm>
          <a:prstGeom prst="rect">
            <a:avLst/>
          </a:prstGeom>
          <a:noFill/>
        </p:spPr>
        <p:txBody>
          <a:bodyPr wrap="square" rtlCol="0">
            <a:spAutoFit/>
          </a:bodyPr>
          <a:lstStyle/>
          <a:p>
            <a:r>
              <a:rPr lang="nl-NL" sz="4400" b="1" dirty="0">
                <a:solidFill>
                  <a:schemeClr val="accent1"/>
                </a:solidFill>
                <a:latin typeface="Helvetica" pitchFamily="2" charset="0"/>
                <a:ea typeface="Calibri" panose="020F0502020204030204" pitchFamily="34" charset="0"/>
                <a:cs typeface="Times New Roman" panose="02020603050405020304" pitchFamily="18" charset="0"/>
              </a:rPr>
              <a:t>Impact</a:t>
            </a:r>
          </a:p>
          <a:p>
            <a:endParaRPr lang="nl-NL" sz="4400" dirty="0">
              <a:solidFill>
                <a:schemeClr val="accent1"/>
              </a:solidFill>
              <a:effectLst/>
              <a:latin typeface="Helvetica" pitchFamily="2" charset="0"/>
              <a:ea typeface="Calibri" panose="020F0502020204030204" pitchFamily="34" charset="0"/>
              <a:cs typeface="Times New Roman" panose="02020603050405020304" pitchFamily="18" charset="0"/>
            </a:endParaRPr>
          </a:p>
          <a:p>
            <a:pPr marL="342900" lvl="0" indent="-342900">
              <a:buFont typeface="Symbol" pitchFamily="2" charset="2"/>
              <a:buChar char=""/>
            </a:pPr>
            <a:r>
              <a:rPr lang="nl-NL" sz="4400" dirty="0">
                <a:solidFill>
                  <a:schemeClr val="accent1"/>
                </a:solidFill>
                <a:effectLst/>
                <a:latin typeface="Helvetica" pitchFamily="2" charset="0"/>
                <a:ea typeface="Calibri" panose="020F0502020204030204" pitchFamily="34" charset="0"/>
                <a:cs typeface="Times New Roman" panose="02020603050405020304" pitchFamily="18" charset="0"/>
              </a:rPr>
              <a:t>Grofweg 100.000 patiënten per jaar. </a:t>
            </a:r>
          </a:p>
          <a:p>
            <a:pPr marL="342900" lvl="0" indent="-342900">
              <a:buFont typeface="Symbol" pitchFamily="2" charset="2"/>
              <a:buChar char=""/>
            </a:pPr>
            <a:r>
              <a:rPr lang="nl-NL" sz="4400" dirty="0">
                <a:solidFill>
                  <a:schemeClr val="accent1"/>
                </a:solidFill>
                <a:effectLst/>
                <a:latin typeface="Helvetica" pitchFamily="2" charset="0"/>
                <a:ea typeface="Calibri" panose="020F0502020204030204" pitchFamily="34" charset="0"/>
                <a:cs typeface="Times New Roman" panose="02020603050405020304" pitchFamily="18" charset="0"/>
              </a:rPr>
              <a:t>In 71 ziekenhuizen. </a:t>
            </a:r>
          </a:p>
          <a:p>
            <a:endParaRPr lang="nl-NL" sz="4400" dirty="0">
              <a:solidFill>
                <a:schemeClr val="accent1"/>
              </a:solidFill>
              <a:latin typeface="Helvetica" pitchFamily="2" charset="0"/>
            </a:endParaRPr>
          </a:p>
        </p:txBody>
      </p:sp>
    </p:spTree>
    <p:extLst>
      <p:ext uri="{BB962C8B-B14F-4D97-AF65-F5344CB8AC3E}">
        <p14:creationId xmlns:p14="http://schemas.microsoft.com/office/powerpoint/2010/main" val="86068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BC9DF8D-256F-C5ED-7854-32A4EFBDC956}"/>
              </a:ext>
            </a:extLst>
          </p:cNvPr>
          <p:cNvSpPr txBox="1"/>
          <p:nvPr/>
        </p:nvSpPr>
        <p:spPr>
          <a:xfrm>
            <a:off x="554182" y="219851"/>
            <a:ext cx="11637818" cy="1384995"/>
          </a:xfrm>
          <a:prstGeom prst="rect">
            <a:avLst/>
          </a:prstGeom>
          <a:noFill/>
        </p:spPr>
        <p:txBody>
          <a:bodyPr wrap="square">
            <a:spAutoFit/>
          </a:bodyPr>
          <a:lstStyle/>
          <a:p>
            <a:endParaRPr lang="nl-NL" sz="2800" dirty="0">
              <a:latin typeface="Helvetica" pitchFamily="2" charset="0"/>
            </a:endParaRPr>
          </a:p>
          <a:p>
            <a:r>
              <a:rPr lang="nl-NL" sz="2800" b="1" dirty="0">
                <a:solidFill>
                  <a:srgbClr val="FF0000"/>
                </a:solidFill>
                <a:latin typeface="Helvetica" pitchFamily="2" charset="0"/>
              </a:rPr>
              <a:t>De voordelen </a:t>
            </a:r>
            <a:r>
              <a:rPr lang="nl-NL" sz="2800" b="1" dirty="0">
                <a:latin typeface="Helvetica" pitchFamily="2" charset="0"/>
              </a:rPr>
              <a:t>van Fit4Surgery op een rij</a:t>
            </a:r>
          </a:p>
          <a:p>
            <a:endParaRPr lang="nl-NL" sz="2800" dirty="0">
              <a:latin typeface="Helvetica" pitchFamily="2" charset="0"/>
            </a:endParaRPr>
          </a:p>
        </p:txBody>
      </p:sp>
      <p:sp>
        <p:nvSpPr>
          <p:cNvPr id="4" name="Tekstvak 3">
            <a:extLst>
              <a:ext uri="{FF2B5EF4-FFF2-40B4-BE49-F238E27FC236}">
                <a16:creationId xmlns:a16="http://schemas.microsoft.com/office/drawing/2014/main" id="{31C7D407-D49D-0F96-1BEA-619D40E1A396}"/>
              </a:ext>
            </a:extLst>
          </p:cNvPr>
          <p:cNvSpPr txBox="1"/>
          <p:nvPr/>
        </p:nvSpPr>
        <p:spPr>
          <a:xfrm>
            <a:off x="554182" y="1963821"/>
            <a:ext cx="5541818" cy="3785652"/>
          </a:xfrm>
          <a:prstGeom prst="rect">
            <a:avLst/>
          </a:prstGeom>
          <a:noFill/>
        </p:spPr>
        <p:txBody>
          <a:bodyPr wrap="square">
            <a:spAutoFit/>
          </a:bodyPr>
          <a:lstStyle/>
          <a:p>
            <a:r>
              <a:rPr lang="nl-NL" sz="1600" b="1" dirty="0">
                <a:latin typeface="Helvetica" pitchFamily="2" charset="0"/>
              </a:rPr>
              <a:t>Voor de patiënt</a:t>
            </a:r>
            <a:endParaRPr lang="nl-NL" sz="1600" dirty="0">
              <a:latin typeface="Helvetica" pitchFamily="2" charset="0"/>
            </a:endParaRPr>
          </a:p>
          <a:p>
            <a:pPr marL="285750" indent="-285750">
              <a:buFont typeface="Arial" panose="020B0604020202020204" pitchFamily="34" charset="0"/>
              <a:buChar char="•"/>
            </a:pPr>
            <a:r>
              <a:rPr lang="nl-NL" sz="1600" dirty="0">
                <a:latin typeface="Helvetica" pitchFamily="2" charset="0"/>
              </a:rPr>
              <a:t>Betere voorbereiding op impactvolle ingreep, fysiek en mentaal.</a:t>
            </a:r>
          </a:p>
          <a:p>
            <a:pPr marL="285750" indent="-285750">
              <a:buFont typeface="Arial" panose="020B0604020202020204" pitchFamily="34" charset="0"/>
              <a:buChar char="•"/>
            </a:pPr>
            <a:r>
              <a:rPr lang="nl-NL" sz="1600" dirty="0">
                <a:latin typeface="Helvetica" pitchFamily="2" charset="0"/>
              </a:rPr>
              <a:t>Twee keer minder last van complicaties (50% minder pulmonale complicaties)</a:t>
            </a:r>
          </a:p>
          <a:p>
            <a:pPr marL="285750" indent="-285750">
              <a:buFont typeface="Arial" panose="020B0604020202020204" pitchFamily="34" charset="0"/>
              <a:buChar char="•"/>
            </a:pPr>
            <a:r>
              <a:rPr lang="nl-NL" sz="1600" dirty="0">
                <a:latin typeface="Helvetica" pitchFamily="2" charset="0"/>
              </a:rPr>
              <a:t>Sneller herstel, gemiddeld twee dagen eerder naar huis.</a:t>
            </a:r>
          </a:p>
          <a:p>
            <a:pPr marL="285750" indent="-285750">
              <a:buFont typeface="Arial" panose="020B0604020202020204" pitchFamily="34" charset="0"/>
              <a:buChar char="•"/>
            </a:pPr>
            <a:r>
              <a:rPr lang="nl-NL" sz="1600" dirty="0">
                <a:latin typeface="Helvetica" pitchFamily="2" charset="0"/>
              </a:rPr>
              <a:t>Sterftecijfer bij kwetsbare oudere patiënten is gedaald van 11 naar 3 procent. </a:t>
            </a:r>
          </a:p>
          <a:p>
            <a:pPr marL="285750" indent="-285750">
              <a:buFont typeface="Arial" panose="020B0604020202020204" pitchFamily="34" charset="0"/>
              <a:buChar char="•"/>
            </a:pPr>
            <a:r>
              <a:rPr lang="nl-NL" sz="1600" dirty="0">
                <a:latin typeface="Helvetica" pitchFamily="2" charset="0"/>
              </a:rPr>
              <a:t>Overlevingskansen van mensen met een vergevorderd stadium van kanker zijn toegenomen van 51 naar 73 procent.</a:t>
            </a:r>
          </a:p>
          <a:p>
            <a:pPr marL="285750" indent="-285750">
              <a:buFont typeface="Arial" panose="020B0604020202020204" pitchFamily="34" charset="0"/>
              <a:buChar char="•"/>
            </a:pPr>
            <a:r>
              <a:rPr lang="nl-NL" sz="1600" dirty="0">
                <a:latin typeface="Helvetica" pitchFamily="2" charset="0"/>
              </a:rPr>
              <a:t>Betere kwaliteit van leven.</a:t>
            </a:r>
          </a:p>
          <a:p>
            <a:pPr marL="285750" indent="-285750">
              <a:buFont typeface="Arial" panose="020B0604020202020204" pitchFamily="34" charset="0"/>
              <a:buChar char="•"/>
            </a:pPr>
            <a:r>
              <a:rPr lang="nl-NL" sz="1600" dirty="0">
                <a:latin typeface="Helvetica" pitchFamily="2" charset="0"/>
              </a:rPr>
              <a:t>Meer eigen regie op gezondheid, empowerment. </a:t>
            </a:r>
          </a:p>
          <a:p>
            <a:pPr marL="285750" indent="-285750">
              <a:buFont typeface="Arial" panose="020B0604020202020204" pitchFamily="34" charset="0"/>
              <a:buChar char="•"/>
            </a:pPr>
            <a:r>
              <a:rPr lang="nl-NL" sz="1600" dirty="0">
                <a:latin typeface="Helvetica" pitchFamily="2" charset="0"/>
              </a:rPr>
              <a:t>Gezonde leefstijl wordt vastgehouden. </a:t>
            </a:r>
          </a:p>
          <a:p>
            <a:pPr marL="285750" indent="-285750">
              <a:buFont typeface="Arial" panose="020B0604020202020204" pitchFamily="34" charset="0"/>
              <a:buChar char="•"/>
            </a:pPr>
            <a:r>
              <a:rPr lang="nl-NL" sz="1600" dirty="0">
                <a:latin typeface="Helvetica" pitchFamily="2" charset="0"/>
              </a:rPr>
              <a:t>De omgeving wordt positief beïnvloed. </a:t>
            </a:r>
          </a:p>
        </p:txBody>
      </p:sp>
      <p:sp>
        <p:nvSpPr>
          <p:cNvPr id="9" name="Tekstvak 8">
            <a:extLst>
              <a:ext uri="{FF2B5EF4-FFF2-40B4-BE49-F238E27FC236}">
                <a16:creationId xmlns:a16="http://schemas.microsoft.com/office/drawing/2014/main" id="{2A2ACACE-39C0-4163-8313-77F2EDD473B1}"/>
              </a:ext>
            </a:extLst>
          </p:cNvPr>
          <p:cNvSpPr txBox="1"/>
          <p:nvPr/>
        </p:nvSpPr>
        <p:spPr>
          <a:xfrm>
            <a:off x="6611080" y="1963821"/>
            <a:ext cx="4892686" cy="1323439"/>
          </a:xfrm>
          <a:prstGeom prst="rect">
            <a:avLst/>
          </a:prstGeom>
          <a:noFill/>
        </p:spPr>
        <p:txBody>
          <a:bodyPr wrap="none" rtlCol="0">
            <a:spAutoFit/>
          </a:bodyPr>
          <a:lstStyle/>
          <a:p>
            <a:r>
              <a:rPr lang="nl-NL" sz="1600" b="1" dirty="0">
                <a:latin typeface="Helvetica" pitchFamily="2" charset="0"/>
              </a:rPr>
              <a:t>Voor de zorgverlener</a:t>
            </a:r>
          </a:p>
          <a:p>
            <a:pPr marL="285750" indent="-285750">
              <a:buFont typeface="Arial" panose="020B0604020202020204" pitchFamily="34" charset="0"/>
              <a:buChar char="•"/>
            </a:pPr>
            <a:r>
              <a:rPr lang="nl-NL" sz="1600" dirty="0">
                <a:latin typeface="Helvetica" pitchFamily="2" charset="0"/>
              </a:rPr>
              <a:t>Hogere kwaliteit van zorg.</a:t>
            </a:r>
          </a:p>
          <a:p>
            <a:pPr marL="285750" indent="-285750">
              <a:buFont typeface="Arial" panose="020B0604020202020204" pitchFamily="34" charset="0"/>
              <a:buChar char="•"/>
            </a:pPr>
            <a:r>
              <a:rPr lang="nl-NL" sz="1600" dirty="0">
                <a:latin typeface="Helvetica" pitchFamily="2" charset="0"/>
              </a:rPr>
              <a:t>Verlaging werkdruk.</a:t>
            </a:r>
          </a:p>
          <a:p>
            <a:pPr marL="285750" indent="-285750">
              <a:buFont typeface="Arial" panose="020B0604020202020204" pitchFamily="34" charset="0"/>
              <a:buChar char="•"/>
            </a:pPr>
            <a:r>
              <a:rPr lang="nl-NL" sz="1600" dirty="0">
                <a:latin typeface="Helvetica" pitchFamily="2" charset="0"/>
              </a:rPr>
              <a:t>Betere samenwerking eerste en tweede lijn.</a:t>
            </a:r>
          </a:p>
          <a:p>
            <a:pPr marL="285750" indent="-285750">
              <a:buFont typeface="Arial" panose="020B0604020202020204" pitchFamily="34" charset="0"/>
              <a:buChar char="•"/>
            </a:pPr>
            <a:r>
              <a:rPr lang="nl-NL" sz="1600" dirty="0">
                <a:latin typeface="Helvetica" pitchFamily="2" charset="0"/>
              </a:rPr>
              <a:t>Gezondheid uitgangspunt bij behandeling ziekte.</a:t>
            </a:r>
          </a:p>
        </p:txBody>
      </p:sp>
      <p:sp>
        <p:nvSpPr>
          <p:cNvPr id="15" name="Tekstvak 14">
            <a:extLst>
              <a:ext uri="{FF2B5EF4-FFF2-40B4-BE49-F238E27FC236}">
                <a16:creationId xmlns:a16="http://schemas.microsoft.com/office/drawing/2014/main" id="{DADC741A-58CD-5505-9250-49B5D058C77E}"/>
              </a:ext>
            </a:extLst>
          </p:cNvPr>
          <p:cNvSpPr txBox="1"/>
          <p:nvPr/>
        </p:nvSpPr>
        <p:spPr>
          <a:xfrm>
            <a:off x="6611080" y="3795091"/>
            <a:ext cx="3041217" cy="1323439"/>
          </a:xfrm>
          <a:prstGeom prst="rect">
            <a:avLst/>
          </a:prstGeom>
          <a:noFill/>
        </p:spPr>
        <p:txBody>
          <a:bodyPr wrap="none" rtlCol="0">
            <a:spAutoFit/>
          </a:bodyPr>
          <a:lstStyle/>
          <a:p>
            <a:r>
              <a:rPr lang="nl-NL" sz="1600" b="1" dirty="0">
                <a:latin typeface="Helvetica" pitchFamily="2" charset="0"/>
              </a:rPr>
              <a:t>Voor het zorgsysteem</a:t>
            </a:r>
          </a:p>
          <a:p>
            <a:pPr marL="285750" indent="-285750">
              <a:buFont typeface="Arial" panose="020B0604020202020204" pitchFamily="34" charset="0"/>
              <a:buChar char="•"/>
            </a:pPr>
            <a:r>
              <a:rPr lang="nl-NL" sz="1600" dirty="0">
                <a:latin typeface="Helvetica" pitchFamily="2" charset="0"/>
              </a:rPr>
              <a:t>Gezondere samenleving.</a:t>
            </a:r>
          </a:p>
          <a:p>
            <a:pPr marL="285750" indent="-285750">
              <a:buFont typeface="Arial" panose="020B0604020202020204" pitchFamily="34" charset="0"/>
              <a:buChar char="•"/>
            </a:pPr>
            <a:r>
              <a:rPr lang="nl-NL" sz="1600" dirty="0">
                <a:latin typeface="Helvetica" pitchFamily="2" charset="0"/>
              </a:rPr>
              <a:t>Minder terugkeer in de zorg.</a:t>
            </a:r>
          </a:p>
          <a:p>
            <a:pPr marL="285750" indent="-285750">
              <a:buFont typeface="Arial" panose="020B0604020202020204" pitchFamily="34" charset="0"/>
              <a:buChar char="•"/>
            </a:pPr>
            <a:r>
              <a:rPr lang="nl-NL" sz="1600" dirty="0">
                <a:latin typeface="Helvetica" pitchFamily="2" charset="0"/>
              </a:rPr>
              <a:t>Lagere zorgkosten.</a:t>
            </a:r>
          </a:p>
          <a:p>
            <a:pPr marL="285750" indent="-285750">
              <a:buFont typeface="Arial" panose="020B0604020202020204" pitchFamily="34" charset="0"/>
              <a:buChar char="•"/>
            </a:pPr>
            <a:r>
              <a:rPr lang="nl-NL" sz="1600" dirty="0">
                <a:latin typeface="Helvetica" pitchFamily="2" charset="0"/>
              </a:rPr>
              <a:t>Zorg toekomstbestendiger.</a:t>
            </a:r>
          </a:p>
        </p:txBody>
      </p:sp>
      <mc:AlternateContent xmlns:mc="http://schemas.openxmlformats.org/markup-compatibility/2006" xmlns:p14="http://schemas.microsoft.com/office/powerpoint/2010/main">
        <mc:Choice Requires="p14">
          <p:contentPart p14:bwMode="auto" r:id="rId2">
            <p14:nvContentPartPr>
              <p14:cNvPr id="6" name="Inkt 5">
                <a:extLst>
                  <a:ext uri="{FF2B5EF4-FFF2-40B4-BE49-F238E27FC236}">
                    <a16:creationId xmlns:a16="http://schemas.microsoft.com/office/drawing/2014/main" id="{D5632CBA-C8E8-86CB-AB3A-54E937BA1141}"/>
                  </a:ext>
                </a:extLst>
              </p14:cNvPr>
              <p14:cNvContentPartPr/>
              <p14:nvPr/>
            </p14:nvContentPartPr>
            <p14:xfrm>
              <a:off x="3317773" y="3053013"/>
              <a:ext cx="2678040" cy="455400"/>
            </p14:xfrm>
          </p:contentPart>
        </mc:Choice>
        <mc:Fallback xmlns="">
          <p:pic>
            <p:nvPicPr>
              <p:cNvPr id="6" name="Inkt 5">
                <a:extLst>
                  <a:ext uri="{FF2B5EF4-FFF2-40B4-BE49-F238E27FC236}">
                    <a16:creationId xmlns:a16="http://schemas.microsoft.com/office/drawing/2014/main" id="{D5632CBA-C8E8-86CB-AB3A-54E937BA1141}"/>
                  </a:ext>
                </a:extLst>
              </p:cNvPr>
              <p:cNvPicPr/>
              <p:nvPr/>
            </p:nvPicPr>
            <p:blipFill>
              <a:blip r:embed="rId3"/>
              <a:stretch>
                <a:fillRect/>
              </a:stretch>
            </p:blipFill>
            <p:spPr>
              <a:xfrm>
                <a:off x="3302293" y="3037533"/>
                <a:ext cx="2708640" cy="486000"/>
              </a:xfrm>
              <a:prstGeom prst="rect">
                <a:avLst/>
              </a:prstGeom>
            </p:spPr>
          </p:pic>
        </mc:Fallback>
      </mc:AlternateContent>
    </p:spTree>
    <p:extLst>
      <p:ext uri="{BB962C8B-B14F-4D97-AF65-F5344CB8AC3E}">
        <p14:creationId xmlns:p14="http://schemas.microsoft.com/office/powerpoint/2010/main" val="272132481"/>
      </p:ext>
    </p:extLst>
  </p:cSld>
  <p:clrMapOvr>
    <a:masterClrMapping/>
  </p:clrMapOvr>
</p:sld>
</file>

<file path=ppt/theme/theme1.xml><?xml version="1.0" encoding="utf-8"?>
<a:theme xmlns:a="http://schemas.openxmlformats.org/drawingml/2006/main" name="Huisstijl">
  <a:themeElements>
    <a:clrScheme name="Kleuren NZa - PP">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Lettertypen NZ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w">
      <a:srgbClr val="61ABDF"/>
    </a:custClr>
    <a:custClr name="blauw 1">
      <a:srgbClr val="B7E2FA"/>
    </a:custClr>
    <a:custClr name="blauw 2">
      <a:srgbClr val="90D0F3"/>
    </a:custClr>
    <a:custClr name="blauw 3">
      <a:srgbClr val="3F7C9B"/>
    </a:custClr>
    <a:custClr name="blauw 4">
      <a:srgbClr val="003F5F"/>
    </a:custClr>
    <a:custClr name="roze">
      <a:srgbClr val="F29FC5"/>
    </a:custClr>
    <a:custClr name="roze 1">
      <a:srgbClr val="FAE3EF"/>
    </a:custClr>
    <a:custClr name="roze 2">
      <a:srgbClr val="F6BFD9"/>
    </a:custClr>
    <a:custClr name="roze 3">
      <a:srgbClr val="B15688"/>
    </a:custClr>
    <a:custClr name="roze 4">
      <a:srgbClr val="9E145C"/>
    </a:custClr>
    <a:custClr name="paars">
      <a:srgbClr val="B26BA9"/>
    </a:custClr>
    <a:custClr name="paars 1">
      <a:srgbClr val="EBD6EA"/>
    </a:custClr>
    <a:custClr name="paars 2">
      <a:srgbClr val="C893C2"/>
    </a:custClr>
    <a:custClr name="paars 3">
      <a:srgbClr val="852F81"/>
    </a:custClr>
    <a:custClr name="paars 4">
      <a:srgbClr val="591F58"/>
    </a:custClr>
    <a:custClr name="groen">
      <a:srgbClr val="2BAD70"/>
    </a:custClr>
    <a:custClr name="groen 1">
      <a:srgbClr val="CEE7DC"/>
    </a:custClr>
    <a:custClr name="groen 2">
      <a:srgbClr val="81C5A1"/>
    </a:custClr>
    <a:custClr name="groen 3">
      <a:srgbClr val="0E864A"/>
    </a:custClr>
    <a:custClr name="groen 4">
      <a:srgbClr val="004A26"/>
    </a:custClr>
    <a:custClr name="geel">
      <a:srgbClr val="FFD718"/>
    </a:custClr>
    <a:custClr name="geel 1">
      <a:srgbClr val="FFF5CF"/>
    </a:custClr>
    <a:custClr name="geel 2">
      <a:srgbClr val="FFE98E"/>
    </a:custClr>
    <a:custClr name="geel 3">
      <a:srgbClr val="F8BA34"/>
    </a:custClr>
    <a:custClr name="geel 4">
      <a:srgbClr val="B76F13"/>
    </a:custClr>
    <a:custClr name="oranje">
      <a:srgbClr val="EB5D40"/>
    </a:custClr>
    <a:custClr name="oranje 1">
      <a:srgbClr val="F9DFD1"/>
    </a:custClr>
    <a:custClr name="oranje 2">
      <a:srgbClr val="F08373"/>
    </a:custClr>
    <a:custClr name="oranje 3">
      <a:srgbClr val="BF3418"/>
    </a:custClr>
    <a:custClr name="oranje 4">
      <a:srgbClr val="7F2110"/>
    </a:custClr>
  </a:custClrLst>
  <a:extLst>
    <a:ext uri="{05A4C25C-085E-4340-85A3-A5531E510DB2}">
      <thm15:themeFamily xmlns:thm15="http://schemas.microsoft.com/office/thememl/2012/main" name="Presentatie NZA.potx" id="{BE58AED0-E284-476A-96F1-FBBE81F3220A}" vid="{E889949E-ABC1-45C9-AE17-4014E14DD6C0}"/>
    </a:ext>
  </a:extLst>
</a:theme>
</file>

<file path=ppt/theme/theme2.xml><?xml version="1.0" encoding="utf-8"?>
<a:theme xmlns:a="http://schemas.openxmlformats.org/drawingml/2006/main" name="Kantoorthema">
  <a:themeElements>
    <a:clrScheme name="Notes colors">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Notes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Handout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155</TotalTime>
  <Words>887</Words>
  <Application>Microsoft Office PowerPoint</Application>
  <PresentationFormat>Breedbeeld</PresentationFormat>
  <Paragraphs>142</Paragraphs>
  <Slides>19</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Helvetica</vt:lpstr>
      <vt:lpstr>Symbol</vt:lpstr>
      <vt:lpstr>Verdana</vt:lpstr>
      <vt:lpstr>Huisstijl</vt:lpstr>
      <vt:lpstr>De toekomst van de gezondheidszorg in Nederland valt of staat met samenwerking</vt:lpstr>
      <vt:lpstr>Want:</vt:lpstr>
      <vt:lpstr>PowerPoint-presentatie</vt:lpstr>
      <vt:lpstr>PowerPoint-presentatie</vt:lpstr>
      <vt:lpstr>Een voorbeeld</vt:lpstr>
      <vt:lpstr>PowerPoint-presentatie</vt:lpstr>
      <vt:lpstr>PowerPoint-presentatie</vt:lpstr>
      <vt:lpstr>PowerPoint-presentatie</vt:lpstr>
      <vt:lpstr>PowerPoint-presentatie</vt:lpstr>
      <vt:lpstr>Consequenties</vt:lpstr>
      <vt:lpstr>Of</vt:lpstr>
      <vt:lpstr>Positie zelfstandige klinieken</vt:lpstr>
      <vt:lpstr>PowerPoint-presentatie</vt:lpstr>
      <vt:lpstr>Waarom passende zorg?</vt:lpstr>
      <vt:lpstr>En dus moeten we veranderen</vt:lpstr>
      <vt:lpstr>Een ongemakkelijk gesprek?</vt:lpstr>
      <vt:lpstr>Want als we niets doen…</vt:lpstr>
      <vt:lpstr>Waar staan we nu?</vt:lpstr>
      <vt:lpstr>Dit is enorm en ambitieus. Dit vraagt dus om lef en leiderschap.     En het vraagt om krachtige  besluitvorming om doorzetting, maar vooral om samenwerking!</vt:lpstr>
    </vt:vector>
  </TitlesOfParts>
  <Manager/>
  <Company>Nederlandse Zorgautoriteit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Topclass Erasmus 15 april 2022</dc:title>
  <dc:subject/>
  <dc:creator>NZa</dc:creator>
  <cp:keywords/>
  <dc:description>sjabloonversie v2.0a - 20 december 2021_x000d_
ontwerp: www.capaz.nu_x000d_
sjablonen: www.JoulesUnlimited.com</dc:description>
  <cp:lastModifiedBy>Victor Cillekens</cp:lastModifiedBy>
  <cp:revision>56</cp:revision>
  <dcterms:created xsi:type="dcterms:W3CDTF">2022-04-07T07:42:30Z</dcterms:created>
  <dcterms:modified xsi:type="dcterms:W3CDTF">2026-02-10T12:30:21Z</dcterms:modified>
  <cp:category/>
</cp:coreProperties>
</file>